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462" r:id="rId2"/>
    <p:sldId id="463" r:id="rId3"/>
    <p:sldId id="472" r:id="rId4"/>
    <p:sldId id="468" r:id="rId5"/>
    <p:sldId id="469" r:id="rId6"/>
    <p:sldId id="470" r:id="rId7"/>
    <p:sldId id="471" r:id="rId8"/>
  </p:sldIdLst>
  <p:sldSz cx="9144000" cy="5143500" type="screen16x9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B"/>
    <a:srgbClr val="333333"/>
    <a:srgbClr val="AB0520"/>
    <a:srgbClr val="C8D9D8"/>
    <a:srgbClr val="6F868D"/>
    <a:srgbClr val="83B1E3"/>
    <a:srgbClr val="0686EF"/>
    <a:srgbClr val="FAD7AA"/>
    <a:srgbClr val="8BBEE2"/>
    <a:srgbClr val="BE0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11" autoAdjust="0"/>
    <p:restoredTop sz="94118" autoAdjust="0"/>
  </p:normalViewPr>
  <p:slideViewPr>
    <p:cSldViewPr snapToGrid="0">
      <p:cViewPr>
        <p:scale>
          <a:sx n="103" d="100"/>
          <a:sy n="103" d="100"/>
        </p:scale>
        <p:origin x="-848" y="-1040"/>
      </p:cViewPr>
      <p:guideLst>
        <p:guide orient="horz" pos="311"/>
        <p:guide pos="2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3684C-F081-544B-8C90-A5795DCABDF2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1DD33-2A06-9443-920E-9A8794B89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8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53206"/>
            <a:ext cx="7772400" cy="11017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SAMPLE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431336"/>
            <a:ext cx="6400800" cy="828662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Sample text or subtitle</a:t>
            </a:r>
            <a:endParaRPr lang="en-US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8CD09-1EE7-8745-AB3C-21E7A359E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46813" y="4015014"/>
            <a:ext cx="2256972" cy="1128486"/>
          </a:xfrm>
          <a:prstGeom prst="rect">
            <a:avLst/>
          </a:prstGeom>
        </p:spPr>
      </p:pic>
      <p:pic>
        <p:nvPicPr>
          <p:cNvPr id="6" name="Picture 5" descr="triangles_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724" y="989547"/>
            <a:ext cx="606552" cy="8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36110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rgbClr val="C8D9D8"/>
                </a:solidFill>
              </a:defRPr>
            </a:lvl1pPr>
          </a:lstStyle>
          <a:p>
            <a:r>
              <a:rPr lang="en-US" dirty="0" smtClean="0"/>
              <a:t>SAMPLE HEADER</a:t>
            </a:r>
            <a:endParaRPr lang="en-US" dirty="0"/>
          </a:p>
        </p:txBody>
      </p:sp>
      <p:pic>
        <p:nvPicPr>
          <p:cNvPr id="11" name="Picture 10" descr="triangles_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322390" y="896597"/>
            <a:ext cx="440054" cy="59706"/>
          </a:xfrm>
          <a:prstGeom prst="rect">
            <a:avLst/>
          </a:prstGeom>
        </p:spPr>
      </p:pic>
      <p:pic>
        <p:nvPicPr>
          <p:cNvPr id="12" name="Picture 11" descr="triangles_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390" y="196091"/>
            <a:ext cx="440054" cy="59706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765443" y="1713986"/>
            <a:ext cx="3599264" cy="297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3"/>
          </p:nvPr>
        </p:nvSpPr>
        <p:spPr>
          <a:xfrm>
            <a:off x="4723271" y="1713986"/>
            <a:ext cx="3599264" cy="297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68210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rgbClr val="C8D9D8"/>
                </a:solidFill>
              </a:defRPr>
            </a:lvl1pPr>
          </a:lstStyle>
          <a:p>
            <a:r>
              <a:rPr lang="en-US" dirty="0" smtClean="0"/>
              <a:t>SAMPLE HEADER</a:t>
            </a:r>
            <a:endParaRPr lang="en-US" dirty="0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7539-672D-2847-B799-9A2A8D95C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triangles_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322390" y="896597"/>
            <a:ext cx="440054" cy="59706"/>
          </a:xfrm>
          <a:prstGeom prst="rect">
            <a:avLst/>
          </a:prstGeom>
        </p:spPr>
      </p:pic>
      <p:pic>
        <p:nvPicPr>
          <p:cNvPr id="11" name="Picture 10" descr="triangles_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390" y="196091"/>
            <a:ext cx="440054" cy="59706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950387" y="2157897"/>
            <a:ext cx="3845859" cy="1418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Sample Basic Paragraph.</a:t>
            </a:r>
            <a:r>
              <a:rPr lang="en-US" baseline="0" dirty="0" smtClean="0"/>
              <a:t> </a:t>
            </a:r>
            <a:r>
              <a:rPr lang="en-US" dirty="0" smtClean="0"/>
              <a:t>This is what the text would look</a:t>
            </a:r>
            <a:r>
              <a:rPr lang="en-US" baseline="0" dirty="0" smtClean="0"/>
              <a:t> like in a paragraph. This is what the text would look like in a paragraph. This is what the text would look like.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1" hasCustomPrompt="1"/>
          </p:nvPr>
        </p:nvSpPr>
        <p:spPr>
          <a:xfrm>
            <a:off x="930172" y="1817064"/>
            <a:ext cx="3845859" cy="35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 i="0">
                <a:solidFill>
                  <a:srgbClr val="C8D9D8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PARAGRAPH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363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aragrap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rgbClr val="C8D9D8"/>
                </a:solidFill>
              </a:defRPr>
            </a:lvl1pPr>
          </a:lstStyle>
          <a:p>
            <a:r>
              <a:rPr lang="en-US" dirty="0" smtClean="0"/>
              <a:t>SAMPLE HEADER</a:t>
            </a:r>
            <a:endParaRPr lang="en-US" dirty="0"/>
          </a:p>
        </p:txBody>
      </p:sp>
      <p:pic>
        <p:nvPicPr>
          <p:cNvPr id="10" name="Picture 9" descr="triangles_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322390" y="896597"/>
            <a:ext cx="440054" cy="59706"/>
          </a:xfrm>
          <a:prstGeom prst="rect">
            <a:avLst/>
          </a:prstGeom>
        </p:spPr>
      </p:pic>
      <p:pic>
        <p:nvPicPr>
          <p:cNvPr id="11" name="Picture 10" descr="triangles_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390" y="196091"/>
            <a:ext cx="440054" cy="59706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987377" y="1664663"/>
            <a:ext cx="3377331" cy="292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Sample Basic Paragraph.</a:t>
            </a:r>
            <a:r>
              <a:rPr lang="en-US" baseline="0" dirty="0" smtClean="0"/>
              <a:t> </a:t>
            </a:r>
            <a:r>
              <a:rPr lang="en-US" dirty="0" smtClean="0"/>
              <a:t>This is what the text would look</a:t>
            </a:r>
            <a:r>
              <a:rPr lang="en-US" baseline="0" dirty="0" smtClean="0"/>
              <a:t> like in a paragraph. This is what the text would look like in a paragraph. This is what the text would look like.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idx="13" hasCustomPrompt="1"/>
          </p:nvPr>
        </p:nvSpPr>
        <p:spPr>
          <a:xfrm>
            <a:off x="4772589" y="1664663"/>
            <a:ext cx="3377331" cy="292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Sample Basic Paragraph.</a:t>
            </a:r>
            <a:r>
              <a:rPr lang="en-US" baseline="0" dirty="0" smtClean="0"/>
              <a:t> </a:t>
            </a:r>
            <a:r>
              <a:rPr lang="en-US" dirty="0" smtClean="0"/>
              <a:t>This is what the text would look</a:t>
            </a:r>
            <a:r>
              <a:rPr lang="en-US" baseline="0" dirty="0" smtClean="0"/>
              <a:t> like in a paragraph. This is what the text would look like in a paragraph. This is what the text would look like.</a:t>
            </a:r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293155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te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8613"/>
            <a:ext cx="7772400" cy="1101725"/>
          </a:xfrm>
        </p:spPr>
        <p:txBody>
          <a:bodyPr/>
          <a:lstStyle>
            <a:lvl1pPr>
              <a:defRPr sz="3400" b="0" i="0" baseline="0">
                <a:latin typeface="Times New Roman"/>
              </a:defRPr>
            </a:lvl1pPr>
          </a:lstStyle>
          <a:p>
            <a:r>
              <a:rPr lang="en-US" dirty="0" smtClean="0"/>
              <a:t>STATEMENT PARAGRAPH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03672"/>
            <a:ext cx="6400800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C8D9D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1800" b="1" dirty="0" smtClean="0">
                <a:solidFill>
                  <a:srgbClr val="C8D9D8"/>
                </a:solidFill>
              </a:rPr>
              <a:t>This is what the text would look</a:t>
            </a:r>
            <a:r>
              <a:rPr lang="en-US" sz="1800" b="1" baseline="0" dirty="0" smtClean="0">
                <a:solidFill>
                  <a:srgbClr val="C8D9D8"/>
                </a:solidFill>
              </a:rPr>
              <a:t> like in a paragraph. This is what the text would look like in a paragraph. This is what the text would look like.</a:t>
            </a:r>
            <a:endParaRPr lang="en-US" sz="1800" b="1" dirty="0">
              <a:solidFill>
                <a:srgbClr val="C8D9D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3B0AC-9194-3147-91C1-7FC7FBA87A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685291" y="0"/>
            <a:ext cx="7772400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 i="0" baseline="0">
                <a:solidFill>
                  <a:srgbClr val="C8D9D8"/>
                </a:solidFill>
                <a:latin typeface="+mj-lt"/>
                <a:ea typeface="+mj-ea"/>
                <a:cs typeface="+mj-cs"/>
                <a:sym typeface="Calibri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smtClean="0"/>
              <a:t>SAMPLE HEADER</a:t>
            </a:r>
            <a:endParaRPr lang="en-US" dirty="0"/>
          </a:p>
        </p:txBody>
      </p:sp>
      <p:pic>
        <p:nvPicPr>
          <p:cNvPr id="9" name="Picture 8" descr="triangles_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322390" y="896597"/>
            <a:ext cx="440054" cy="59706"/>
          </a:xfrm>
          <a:prstGeom prst="rect">
            <a:avLst/>
          </a:prstGeom>
        </p:spPr>
      </p:pic>
      <p:pic>
        <p:nvPicPr>
          <p:cNvPr id="10" name="Picture 9" descr="triangles_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390" y="196091"/>
            <a:ext cx="440054" cy="5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213026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rgbClr val="C8D9D8"/>
                </a:solidFill>
              </a:defRPr>
            </a:lvl1pPr>
          </a:lstStyle>
          <a:p>
            <a:r>
              <a:rPr lang="en-US" dirty="0" smtClean="0"/>
              <a:t>SAMPLE HEADER</a:t>
            </a:r>
            <a:endParaRPr lang="en-US" dirty="0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7539-672D-2847-B799-9A2A8D95C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 bwMode="auto">
          <a:xfrm>
            <a:off x="4641547" y="1350987"/>
            <a:ext cx="3291626" cy="2079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800"/>
              </a:spcBef>
              <a:spcAft>
                <a:spcPct val="0"/>
              </a:spcAft>
              <a:buNone/>
              <a:defRPr sz="2000" baseline="0">
                <a:solidFill>
                  <a:srgbClr val="FFFFFF"/>
                </a:solidFill>
                <a:latin typeface="+mn-lt"/>
                <a:ea typeface="+mn-ea"/>
                <a:cs typeface="Times New Roman"/>
                <a:sym typeface="Calibri" charset="0"/>
              </a:defRPr>
            </a:lvl1pPr>
            <a:lvl2pPr marL="457200" indent="0" algn="ctr" rtl="0" eaLnBrk="0" fontAlgn="base" hangingPunct="0">
              <a:spcBef>
                <a:spcPts val="700"/>
              </a:spcBef>
              <a:spcAft>
                <a:spcPct val="0"/>
              </a:spcAft>
              <a:buNone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 charset="0"/>
              </a:defRPr>
            </a:lvl2pPr>
            <a:lvl3pPr marL="914400" indent="0" algn="ctr" rtl="0" eaLnBrk="0" fontAlgn="base" hangingPunct="0">
              <a:spcBef>
                <a:spcPts val="600"/>
              </a:spcBef>
              <a:spcAft>
                <a:spcPct val="0"/>
              </a:spcAft>
              <a:buNone/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 charset="0"/>
              </a:defRPr>
            </a:lvl3pPr>
            <a:lvl4pPr marL="1371600" indent="0" algn="ctr" rtl="0" eaLnBrk="0" fontAlgn="base" hangingPunct="0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 charset="0"/>
              </a:defRPr>
            </a:lvl4pPr>
            <a:lvl5pPr marL="1828800" indent="0" algn="ctr" rtl="0" eaLnBrk="0" fontAlgn="base" hangingPunct="0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 charset="0"/>
              </a:defRPr>
            </a:lvl5pPr>
            <a:lvl6pPr marL="2286000" indent="0" algn="ctr" rtl="0" fontAlgn="base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6pPr>
            <a:lvl7pPr marL="2743200" indent="0" algn="ctr" rtl="0" fontAlgn="base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7pPr>
            <a:lvl8pPr marL="3200400" indent="0" algn="ctr" rtl="0" fontAlgn="base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8pPr>
            <a:lvl9pPr marL="3657600" indent="0" algn="ctr" rtl="0" fontAlgn="base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9pPr>
          </a:lstStyle>
          <a:p>
            <a:endParaRPr lang="en-US" dirty="0"/>
          </a:p>
        </p:txBody>
      </p:sp>
      <p:pic>
        <p:nvPicPr>
          <p:cNvPr id="8" name="Picture 7" descr="triangles_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322390" y="896597"/>
            <a:ext cx="440054" cy="59706"/>
          </a:xfrm>
          <a:prstGeom prst="rect">
            <a:avLst/>
          </a:prstGeom>
        </p:spPr>
      </p:pic>
      <p:pic>
        <p:nvPicPr>
          <p:cNvPr id="11" name="Picture 10" descr="triangles_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390" y="196091"/>
            <a:ext cx="440054" cy="5970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209963" y="1575377"/>
            <a:ext cx="6467763" cy="1314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9441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8789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297179"/>
            <a:ext cx="5486400" cy="400870"/>
          </a:xfrm>
        </p:spPr>
        <p:txBody>
          <a:bodyPr/>
          <a:lstStyle>
            <a:lvl1pPr marL="0" indent="0">
              <a:buNone/>
              <a:defRPr sz="1200">
                <a:solidFill>
                  <a:srgbClr val="C8D9D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IMAGE CAPTION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rgbClr val="C8D9D8"/>
                </a:solidFill>
              </a:defRPr>
            </a:lvl1pPr>
          </a:lstStyle>
          <a:p>
            <a:r>
              <a:rPr lang="en-US" dirty="0" smtClean="0"/>
              <a:t>SAMPLE HEADER</a:t>
            </a:r>
            <a:endParaRPr lang="en-US" dirty="0"/>
          </a:p>
        </p:txBody>
      </p:sp>
      <p:pic>
        <p:nvPicPr>
          <p:cNvPr id="9" name="Picture 8" descr="triangles_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322390" y="896597"/>
            <a:ext cx="440054" cy="59706"/>
          </a:xfrm>
          <a:prstGeom prst="rect">
            <a:avLst/>
          </a:prstGeom>
        </p:spPr>
      </p:pic>
      <p:pic>
        <p:nvPicPr>
          <p:cNvPr id="10" name="Picture 9" descr="triangles_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390" y="196091"/>
            <a:ext cx="440054" cy="5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571262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Align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 algn="l">
              <a:defRPr sz="2000" baseline="0">
                <a:solidFill>
                  <a:srgbClr val="C8D9D8"/>
                </a:solidFill>
              </a:defRPr>
            </a:lvl1pPr>
          </a:lstStyle>
          <a:p>
            <a:r>
              <a:rPr lang="en-US" dirty="0" smtClean="0"/>
              <a:t>SAMPLE HEADER</a:t>
            </a:r>
            <a:endParaRPr lang="en-US" dirty="0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7539-672D-2847-B799-9A2A8D95C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79135" y="1109775"/>
            <a:ext cx="2255330" cy="2219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Sample Basic Paragraph.</a:t>
            </a:r>
            <a:r>
              <a:rPr lang="en-US" baseline="0" dirty="0" smtClean="0"/>
              <a:t> </a:t>
            </a:r>
            <a:r>
              <a:rPr lang="en-US" dirty="0" smtClean="0"/>
              <a:t>This is what the text would look</a:t>
            </a:r>
            <a:r>
              <a:rPr lang="en-US" baseline="0" dirty="0" smtClean="0"/>
              <a:t> like in a paragraph. This is what the text would look like in a paragraph. This is what the text would look like.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3049915" y="118789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49915" y="4297179"/>
            <a:ext cx="5486400" cy="400870"/>
          </a:xfrm>
        </p:spPr>
        <p:txBody>
          <a:bodyPr/>
          <a:lstStyle>
            <a:lvl1pPr marL="0" indent="0">
              <a:buNone/>
              <a:defRPr sz="1200">
                <a:solidFill>
                  <a:srgbClr val="C8D9D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IMAGE CAPTION</a:t>
            </a:r>
          </a:p>
        </p:txBody>
      </p:sp>
    </p:spTree>
    <p:extLst>
      <p:ext uri="{BB962C8B-B14F-4D97-AF65-F5344CB8AC3E}">
        <p14:creationId xmlns:p14="http://schemas.microsoft.com/office/powerpoint/2010/main" val="15498629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7539-672D-2847-B799-9A2A8D95C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804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23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97025"/>
            <a:ext cx="7772400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pic>
        <p:nvPicPr>
          <p:cNvPr id="8" name="Picture 7" descr="triangle_page#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118" y="4825556"/>
            <a:ext cx="575518" cy="317944"/>
          </a:xfrm>
          <a:prstGeom prst="rect">
            <a:avLst/>
          </a:prstGeom>
        </p:spPr>
      </p:pic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315389" y="4882202"/>
            <a:ext cx="505516" cy="261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+mn-lt"/>
                <a:ea typeface="ＭＳ Ｐゴシック" charset="0"/>
                <a:cs typeface="Calibri" charset="0"/>
                <a:sym typeface="Calibri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9pPr>
          </a:lstStyle>
          <a:p>
            <a:pPr>
              <a:defRPr/>
            </a:pPr>
            <a:fld id="{49B76813-089B-5346-A50D-90CF445FC7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8" r:id="rId2"/>
    <p:sldLayoutId id="2147483677" r:id="rId3"/>
    <p:sldLayoutId id="2147483687" r:id="rId4"/>
    <p:sldLayoutId id="2147483708" r:id="rId5"/>
    <p:sldLayoutId id="2147483678" r:id="rId6"/>
    <p:sldLayoutId id="2147483692" r:id="rId7"/>
    <p:sldLayoutId id="2147483709" r:id="rId8"/>
    <p:sldLayoutId id="2147483710" r:id="rId9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i="0">
          <a:solidFill>
            <a:schemeClr val="bg1"/>
          </a:solidFill>
          <a:latin typeface="+mj-lt"/>
          <a:ea typeface="+mj-ea"/>
          <a:cs typeface="+mj-cs"/>
          <a:sym typeface="Calibri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titleStyle>
    <p:bodyStyle>
      <a:lvl1pPr marL="342900" indent="-342900" algn="ctr" rtl="0" eaLnBrk="0" fontAlgn="base" hangingPunct="0">
        <a:spcBef>
          <a:spcPts val="800"/>
        </a:spcBef>
        <a:spcAft>
          <a:spcPct val="0"/>
        </a:spcAft>
        <a:buFontTx/>
        <a:buBlip>
          <a:blip r:embed="rId12"/>
        </a:buBlip>
        <a:defRPr sz="2000">
          <a:solidFill>
            <a:srgbClr val="FFFFFF"/>
          </a:solidFill>
          <a:latin typeface="+mn-lt"/>
          <a:ea typeface="+mn-ea"/>
          <a:cs typeface="+mn-cs"/>
          <a:sym typeface="Calibri" charset="0"/>
        </a:defRPr>
      </a:lvl1pPr>
      <a:lvl2pPr marL="704850" indent="-285750" algn="ctr" rtl="0" eaLnBrk="0" fontAlgn="base" hangingPunct="0">
        <a:spcBef>
          <a:spcPts val="700"/>
        </a:spcBef>
        <a:spcAft>
          <a:spcPct val="0"/>
        </a:spcAft>
        <a:buFontTx/>
        <a:buBlip>
          <a:blip r:embed="rId12"/>
        </a:buBlip>
        <a:defRPr sz="1600">
          <a:solidFill>
            <a:srgbClr val="FFFFFF"/>
          </a:solidFill>
          <a:latin typeface="+mn-lt"/>
          <a:ea typeface="+mn-ea"/>
          <a:cs typeface="+mn-cs"/>
          <a:sym typeface="Calibri" charset="0"/>
        </a:defRPr>
      </a:lvl2pPr>
      <a:lvl3pPr marL="1047750" indent="-171450" algn="ctr" rtl="0" eaLnBrk="0" fontAlgn="base" hangingPunct="0">
        <a:spcBef>
          <a:spcPts val="600"/>
        </a:spcBef>
        <a:spcAft>
          <a:spcPct val="0"/>
        </a:spcAft>
        <a:buFontTx/>
        <a:buBlip>
          <a:blip r:embed="rId12"/>
        </a:buBlip>
        <a:defRPr sz="1200">
          <a:solidFill>
            <a:srgbClr val="FFFFFF"/>
          </a:solidFill>
          <a:latin typeface="+mn-lt"/>
          <a:ea typeface="+mn-ea"/>
          <a:cs typeface="+mn-cs"/>
          <a:sym typeface="Calibri" charset="0"/>
        </a:defRPr>
      </a:lvl3pPr>
      <a:lvl4pPr marL="1504950" indent="-171450" algn="ctr" rtl="0" eaLnBrk="0" fontAlgn="base" hangingPunct="0">
        <a:spcBef>
          <a:spcPts val="500"/>
        </a:spcBef>
        <a:spcAft>
          <a:spcPct val="0"/>
        </a:spcAft>
        <a:buFontTx/>
        <a:buBlip>
          <a:blip r:embed="rId12"/>
        </a:buBlip>
        <a:defRPr sz="1200">
          <a:solidFill>
            <a:srgbClr val="FFFFFF"/>
          </a:solidFill>
          <a:latin typeface="+mn-lt"/>
          <a:ea typeface="+mn-ea"/>
          <a:cs typeface="+mn-cs"/>
          <a:sym typeface="Calibri" charset="0"/>
        </a:defRPr>
      </a:lvl4pPr>
      <a:lvl5pPr marL="1962150" indent="-171450" algn="ctr" rtl="0" eaLnBrk="0" fontAlgn="base" hangingPunct="0">
        <a:spcBef>
          <a:spcPts val="500"/>
        </a:spcBef>
        <a:spcAft>
          <a:spcPct val="0"/>
        </a:spcAft>
        <a:buFontTx/>
        <a:buBlip>
          <a:blip r:embed="rId12"/>
        </a:buBlip>
        <a:defRPr sz="1200">
          <a:solidFill>
            <a:srgbClr val="FFFFFF"/>
          </a:solidFill>
          <a:latin typeface="+mn-lt"/>
          <a:ea typeface="+mn-ea"/>
          <a:cs typeface="+mn-cs"/>
          <a:sym typeface="Calibri" charset="0"/>
        </a:defRPr>
      </a:lvl5pPr>
      <a:lvl6pPr marL="22479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6pPr>
      <a:lvl7pPr marL="27051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7pPr>
      <a:lvl8pPr marL="31623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8pPr>
      <a:lvl9pPr marL="36195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5118" y="1905387"/>
            <a:ext cx="7772400" cy="1101725"/>
          </a:xfrm>
        </p:spPr>
        <p:txBody>
          <a:bodyPr/>
          <a:lstStyle/>
          <a:p>
            <a:r>
              <a:rPr lang="en-US" sz="4000" dirty="0" smtClean="0"/>
              <a:t>Public Scholarship: A Case Study of a Dean’s Experience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270" y="3158856"/>
            <a:ext cx="6400800" cy="828662"/>
          </a:xfrm>
        </p:spPr>
        <p:txBody>
          <a:bodyPr/>
          <a:lstStyle/>
          <a:p>
            <a:r>
              <a:rPr lang="en-US" dirty="0" smtClean="0"/>
              <a:t>Ron Marx,</a:t>
            </a:r>
            <a:r>
              <a:rPr lang="en-US" dirty="0"/>
              <a:t> </a:t>
            </a:r>
            <a:r>
              <a:rPr lang="en-US" dirty="0" smtClean="0"/>
              <a:t>Dean</a:t>
            </a:r>
          </a:p>
          <a:p>
            <a:r>
              <a:rPr lang="en-US" dirty="0" smtClean="0"/>
              <a:t>University of Arizona</a:t>
            </a:r>
          </a:p>
        </p:txBody>
      </p:sp>
    </p:spTree>
    <p:extLst>
      <p:ext uri="{BB962C8B-B14F-4D97-AF65-F5344CB8AC3E}">
        <p14:creationId xmlns:p14="http://schemas.microsoft.com/office/powerpoint/2010/main" val="407601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291" y="0"/>
            <a:ext cx="7772870" cy="986467"/>
          </a:xfrm>
        </p:spPr>
        <p:txBody>
          <a:bodyPr/>
          <a:lstStyle/>
          <a:p>
            <a:r>
              <a:rPr lang="en-US" sz="3600" dirty="0" smtClean="0"/>
              <a:t>Papers</a:t>
            </a:r>
            <a:endParaRPr lang="en-US" sz="3600" dirty="0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765175" y="1232344"/>
            <a:ext cx="7470775" cy="3651250"/>
          </a:xfrm>
        </p:spPr>
        <p:txBody>
          <a:bodyPr>
            <a:normAutofit fontScale="47500" lnSpcReduction="20000"/>
          </a:bodyPr>
          <a:lstStyle/>
          <a:p>
            <a:endParaRPr lang="en-US" b="1" dirty="0"/>
          </a:p>
          <a:p>
            <a:pPr>
              <a:lnSpc>
                <a:spcPct val="130000"/>
              </a:lnSpc>
            </a:pPr>
            <a:r>
              <a:rPr lang="en-US" sz="2900" b="1" dirty="0"/>
              <a:t>Cabrera, N. L., </a:t>
            </a:r>
            <a:r>
              <a:rPr lang="en-US" sz="2900" b="1" dirty="0" err="1"/>
              <a:t>Milem</a:t>
            </a:r>
            <a:r>
              <a:rPr lang="en-US" sz="2900" b="1" dirty="0"/>
              <a:t>, J., F., &amp; Marx, R. W., (2012).  </a:t>
            </a:r>
            <a:r>
              <a:rPr lang="en-US" sz="2900" b="1" i="1" dirty="0"/>
              <a:t>An Empirical Analysis of Mexican American Studies Participation on Student Achievement Within Tucson Unified School District.</a:t>
            </a:r>
            <a:r>
              <a:rPr lang="en-US" sz="2900" b="1" dirty="0"/>
              <a:t>  A report to the Federal Court Appointed Special Master for the Tucson Unified School District Desegregation Case.  University of Arizona, College of Education</a:t>
            </a:r>
            <a:r>
              <a:rPr lang="en-US" sz="2900" b="1" dirty="0" smtClean="0"/>
              <a:t>.</a:t>
            </a:r>
            <a:endParaRPr lang="en-US" sz="2900" b="1" dirty="0"/>
          </a:p>
          <a:p>
            <a:pPr>
              <a:lnSpc>
                <a:spcPct val="130000"/>
              </a:lnSpc>
            </a:pPr>
            <a:r>
              <a:rPr lang="en-US" sz="2900" b="1" dirty="0"/>
              <a:t>Cabrera, N. L., </a:t>
            </a:r>
            <a:r>
              <a:rPr lang="en-US" sz="2900" b="1" dirty="0" err="1"/>
              <a:t>Milem</a:t>
            </a:r>
            <a:r>
              <a:rPr lang="en-US" sz="2900" b="1" dirty="0"/>
              <a:t>, J. F., Marx, R. W., &amp; </a:t>
            </a:r>
            <a:r>
              <a:rPr lang="en-US" sz="2900" b="1" dirty="0" err="1"/>
              <a:t>Jaquette</a:t>
            </a:r>
            <a:r>
              <a:rPr lang="en-US" sz="2900" b="1" dirty="0"/>
              <a:t>, O. (2013).   </a:t>
            </a:r>
            <a:r>
              <a:rPr lang="en-US" sz="2900" b="1" i="1" dirty="0"/>
              <a:t>An Empirical Analysis of the Effects of Mexican American Studies Participation on Student Achievement within Tucson Unified School District</a:t>
            </a:r>
            <a:r>
              <a:rPr lang="en-US" sz="2900" b="1" dirty="0"/>
              <a:t>.  Paper presented at the annual meeting of the American Educational Association: San Francisco, CA. (Division G invited Vice Presidential Session) </a:t>
            </a:r>
            <a:endParaRPr lang="en-US" sz="2900" b="1" dirty="0" smtClean="0"/>
          </a:p>
          <a:p>
            <a:pPr>
              <a:lnSpc>
                <a:spcPct val="130000"/>
              </a:lnSpc>
            </a:pPr>
            <a:r>
              <a:rPr lang="en-US" sz="2900" b="1" dirty="0"/>
              <a:t>Cabrera, N., </a:t>
            </a:r>
            <a:r>
              <a:rPr lang="en-US" sz="2900" b="1" dirty="0" err="1"/>
              <a:t>Milem</a:t>
            </a:r>
            <a:r>
              <a:rPr lang="en-US" sz="2900" b="1" dirty="0"/>
              <a:t>, J., </a:t>
            </a:r>
            <a:r>
              <a:rPr lang="en-US" sz="2900" b="1" dirty="0" err="1"/>
              <a:t>Jaquette</a:t>
            </a:r>
            <a:r>
              <a:rPr lang="en-US" sz="2900" b="1" dirty="0"/>
              <a:t>, O., &amp; Marx, R.W.</a:t>
            </a:r>
            <a:r>
              <a:rPr lang="en-US" sz="2900" b="1" i="1" dirty="0"/>
              <a:t> </a:t>
            </a:r>
            <a:r>
              <a:rPr lang="en-US" sz="2900" b="1" dirty="0"/>
              <a:t>(2014).  Missing the (student achievement) forest for all the (political) trees:  Empiricism and the Mexican American Studies controversy in Tucson.  </a:t>
            </a:r>
            <a:r>
              <a:rPr lang="en-US" sz="2900" b="1" i="1" dirty="0"/>
              <a:t>American Educational Research Journal</a:t>
            </a:r>
            <a:r>
              <a:rPr lang="en-US" sz="2900" b="1" dirty="0"/>
              <a:t>, 51(6), 1084-1118.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6816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idx="1"/>
          </p:nvPr>
        </p:nvSpPr>
        <p:spPr>
          <a:xfrm>
            <a:off x="1804618" y="965940"/>
            <a:ext cx="5486400" cy="3086100"/>
          </a:xfrm>
        </p:spPr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727451" y="4143161"/>
            <a:ext cx="7237523" cy="554888"/>
          </a:xfrm>
        </p:spPr>
        <p:txBody>
          <a:bodyPr/>
          <a:lstStyle/>
          <a:p>
            <a:r>
              <a:rPr lang="en-US" sz="2800" dirty="0" smtClean="0"/>
              <a:t>TUSD Board Eliminates MAS;  Vote 4-1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January, 2012</a:t>
            </a:r>
            <a:endParaRPr lang="en-US" sz="3600" dirty="0"/>
          </a:p>
        </p:txBody>
      </p:sp>
      <p:pic>
        <p:nvPicPr>
          <p:cNvPr id="11" name="Picture 10" descr="http://chrissummitt.com/blog/protestaz/boardmtg_1_10_12/content/images/large/TUSD_Board_Meeting_1_10_12_93.jpg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7020" y="1305299"/>
            <a:ext cx="6213440" cy="266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2959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TUSD</a:t>
            </a:r>
            <a:r>
              <a:rPr lang="en-US" dirty="0" smtClean="0"/>
              <a:t> </a:t>
            </a:r>
            <a:r>
              <a:rPr lang="en-US" sz="3600" dirty="0" smtClean="0"/>
              <a:t>Relationships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5443" y="1159099"/>
            <a:ext cx="7557092" cy="352661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Relationships with Superintendent</a:t>
            </a:r>
          </a:p>
          <a:p>
            <a:pPr lvl="1"/>
            <a:r>
              <a:rPr lang="en-US" sz="2400" dirty="0" smtClean="0"/>
              <a:t>Former faculty member</a:t>
            </a:r>
          </a:p>
          <a:p>
            <a:pPr lvl="1"/>
            <a:r>
              <a:rPr lang="en-US" sz="2400" dirty="0" smtClean="0"/>
              <a:t>Network of relationships with other </a:t>
            </a:r>
          </a:p>
          <a:p>
            <a:r>
              <a:rPr lang="en-US" sz="2800" dirty="0" smtClean="0"/>
              <a:t>Largest district in region</a:t>
            </a:r>
          </a:p>
          <a:p>
            <a:pPr lvl="1"/>
            <a:r>
              <a:rPr lang="en-US" sz="2400" dirty="0" err="1" smtClean="0"/>
              <a:t>Parternships</a:t>
            </a:r>
            <a:endParaRPr lang="en-US" sz="2400" dirty="0" smtClean="0"/>
          </a:p>
          <a:p>
            <a:pPr lvl="2"/>
            <a:r>
              <a:rPr lang="en-US" sz="2000" dirty="0" smtClean="0"/>
              <a:t>Teacher education</a:t>
            </a:r>
          </a:p>
          <a:p>
            <a:pPr lvl="2"/>
            <a:r>
              <a:rPr lang="en-US" sz="2000" dirty="0" smtClean="0"/>
              <a:t>Environmental learning</a:t>
            </a:r>
          </a:p>
          <a:p>
            <a:pPr lvl="2"/>
            <a:r>
              <a:rPr lang="en-US" sz="2000" dirty="0" smtClean="0"/>
              <a:t>Research projects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 flipH="1">
            <a:off x="8322535" y="1615340"/>
            <a:ext cx="61648" cy="307037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730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Board Member </a:t>
            </a:r>
            <a:r>
              <a:rPr lang="en-US" sz="3600" dirty="0" err="1" smtClean="0"/>
              <a:t>Stegeman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2145" y="974136"/>
            <a:ext cx="7754367" cy="383489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Periodic constituent letters</a:t>
            </a:r>
          </a:p>
          <a:p>
            <a:r>
              <a:rPr lang="en-US" sz="2800" dirty="0" smtClean="0"/>
              <a:t>Memo to court</a:t>
            </a:r>
          </a:p>
          <a:p>
            <a:pPr lvl="1"/>
            <a:r>
              <a:rPr lang="en-US" sz="2000" dirty="0" smtClean="0"/>
              <a:t>“It should receive no weight in the court’s deliberations”</a:t>
            </a:r>
          </a:p>
          <a:p>
            <a:pPr lvl="1"/>
            <a:r>
              <a:rPr lang="en-US" sz="2000" dirty="0" smtClean="0"/>
              <a:t>“Two of the three authors…cannot reasonably be considered impartial”</a:t>
            </a:r>
          </a:p>
          <a:p>
            <a:pPr lvl="1"/>
            <a:r>
              <a:rPr lang="en-US" sz="2000" dirty="0" smtClean="0"/>
              <a:t>“Numerous weaknesses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tatistical model unclear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nsufficient to allow replication of the results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ppears to be a basic error in the specification of the </a:t>
            </a:r>
            <a:r>
              <a:rPr lang="en-US" dirty="0" err="1" smtClean="0"/>
              <a:t>logit</a:t>
            </a:r>
            <a:r>
              <a:rPr lang="en-US" dirty="0" smtClean="0"/>
              <a:t>  model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ssumptions behind the significance tests are unclear</a:t>
            </a:r>
          </a:p>
          <a:p>
            <a:pPr lvl="2"/>
            <a:r>
              <a:rPr lang="en-US" dirty="0" smtClean="0"/>
              <a:t>No attempt to control for selection effects”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 flipH="1">
            <a:off x="8297875" y="1676993"/>
            <a:ext cx="45719" cy="29717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510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Doug </a:t>
            </a:r>
            <a:r>
              <a:rPr lang="en-US" sz="3600" dirty="0" err="1" smtClean="0"/>
              <a:t>Maceachern</a:t>
            </a:r>
            <a:r>
              <a:rPr lang="en-US" sz="3600" dirty="0" smtClean="0"/>
              <a:t>, AZ Republic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2145" y="974136"/>
            <a:ext cx="7754367" cy="383489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“</a:t>
            </a:r>
            <a:r>
              <a:rPr lang="en-US" sz="2800" dirty="0" err="1" smtClean="0"/>
              <a:t>Insideious</a:t>
            </a:r>
            <a:r>
              <a:rPr lang="en-US" sz="2800" dirty="0" smtClean="0"/>
              <a:t> Latino Studies Being Revived in Tucson Schools” </a:t>
            </a:r>
            <a:r>
              <a:rPr lang="en-US" sz="1700" dirty="0" smtClean="0"/>
              <a:t>(12/15/12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/>
              <a:t>Does anyone really believe these guys were going to produce a study that concluded classes laced with Paulo </a:t>
            </a:r>
            <a:r>
              <a:rPr lang="en-US" sz="2400" dirty="0" err="1"/>
              <a:t>Friere's</a:t>
            </a:r>
            <a:r>
              <a:rPr lang="en-US" sz="2400" dirty="0"/>
              <a:t> Marxist oppression theories would not cure all education ills? Really?  That's the other infuriating aspect of the MAS debate: It is a game being played out by university-level radicals.</a:t>
            </a:r>
          </a:p>
          <a:p>
            <a:pPr lvl="1"/>
            <a:endParaRPr lang="en-US" sz="2400" dirty="0" smtClean="0"/>
          </a:p>
          <a:p>
            <a:r>
              <a:rPr lang="en-US" sz="2800" dirty="0"/>
              <a:t>“Bit of Leftist Engineering in Tucson is Expensive” </a:t>
            </a:r>
            <a:r>
              <a:rPr lang="en-US" sz="1600" dirty="0" smtClean="0"/>
              <a:t>(02/11/ 13</a:t>
            </a:r>
            <a:r>
              <a:rPr lang="en-US" sz="1600" dirty="0"/>
              <a:t>)</a:t>
            </a:r>
          </a:p>
          <a:p>
            <a:pPr lvl="1"/>
            <a:r>
              <a:rPr lang="en-US" sz="2400" dirty="0"/>
              <a:t>“They are of a tight circle of race-centric education theorists. They cite each other. They feed off each other.  And, as we see now at TUSD, they prop up each other’s missions.”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 flipH="1">
            <a:off x="8297875" y="1676993"/>
            <a:ext cx="45719" cy="29717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55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7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Donors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2145" y="974136"/>
            <a:ext cx="7754367" cy="383489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Follow these issues closely</a:t>
            </a:r>
          </a:p>
          <a:p>
            <a:pPr lvl="1"/>
            <a:r>
              <a:rPr lang="en-US" sz="2400" dirty="0" smtClean="0"/>
              <a:t>Read news</a:t>
            </a:r>
          </a:p>
          <a:p>
            <a:pPr lvl="1"/>
            <a:r>
              <a:rPr lang="en-US" sz="2400" dirty="0" smtClean="0"/>
              <a:t>Clip articles and conduct on-line searches</a:t>
            </a:r>
          </a:p>
          <a:p>
            <a:r>
              <a:rPr lang="en-US" sz="2800" dirty="0"/>
              <a:t>Expect (and get) face time through donations and volunteer </a:t>
            </a:r>
            <a:r>
              <a:rPr lang="en-US" sz="2800" dirty="0" smtClean="0"/>
              <a:t>work</a:t>
            </a:r>
          </a:p>
          <a:p>
            <a:pPr lvl="1"/>
            <a:r>
              <a:rPr lang="en-US" sz="2400" dirty="0"/>
              <a:t>Private meetings with me to raise their </a:t>
            </a:r>
            <a:r>
              <a:rPr lang="en-US" sz="2400" dirty="0" smtClean="0"/>
              <a:t>concerns</a:t>
            </a:r>
          </a:p>
          <a:p>
            <a:r>
              <a:rPr lang="en-US" sz="2800" dirty="0"/>
              <a:t>Want dean to </a:t>
            </a:r>
            <a:r>
              <a:rPr lang="en-US" sz="2800" i="1" dirty="0"/>
              <a:t>support </a:t>
            </a:r>
            <a:r>
              <a:rPr lang="en-US" sz="2800" dirty="0"/>
              <a:t>K-12 </a:t>
            </a:r>
            <a:r>
              <a:rPr lang="en-US" sz="2800" dirty="0" smtClean="0"/>
              <a:t>education</a:t>
            </a:r>
          </a:p>
          <a:p>
            <a:pPr lvl="1"/>
            <a:r>
              <a:rPr lang="en-US" sz="2400" dirty="0"/>
              <a:t>Prefer I not take stands on controversial issues…unless they agree with my stance.</a:t>
            </a:r>
          </a:p>
          <a:p>
            <a:pPr lvl="1"/>
            <a:endParaRPr lang="en-US" sz="2400" dirty="0"/>
          </a:p>
          <a:p>
            <a:endParaRPr lang="en-US" sz="2800" dirty="0"/>
          </a:p>
          <a:p>
            <a:pPr lvl="1"/>
            <a:endParaRPr lang="en-US" sz="2400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 flipH="1">
            <a:off x="8297875" y="1676993"/>
            <a:ext cx="45719" cy="29717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897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Title Slide">
  <a:themeElements>
    <a:clrScheme name="Default - 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Calibri"/>
        <a:ea typeface="ヒラギノ角ゴ ProN W3"/>
        <a:cs typeface="ヒラギノ角ゴ ProN W3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12700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  <a:ext uri="{FAA26D3D-D897-4be2-8F04-BA451C77F1D7}">
            <ma14:placeholderFlag xmlns:ma14="http://schemas.microsoft.com/office/mac/drawingml/2011/main" val="1"/>
          </a:ext>
        </a:extLst>
      </a:spPr>
      <a:bodyPr vert="horz" wrap="square" lIns="38100" tIns="38100" rIns="38100" bIns="38100" numCol="1" anchor="ctr" anchorCtr="0" compatLnSpc="1">
        <a:prstTxWarp prst="textNoShape">
          <a:avLst/>
        </a:prstTxWarp>
      </a:bodyPr>
      <a:lstStyle>
        <a:defPPr>
          <a:defRPr sz="3400" b="0" i="0" dirty="0" smtClean="0">
            <a:latin typeface="Times New Roman"/>
          </a:defRPr>
        </a:defPPr>
      </a:lstStyle>
    </a:tx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4454</TotalTime>
  <Pages>0</Pages>
  <Words>429</Words>
  <Characters>0</Characters>
  <Application>Microsoft Macintosh PowerPoint</Application>
  <PresentationFormat>On-screen Show (16:9)</PresentationFormat>
  <Lines>0</Lines>
  <Paragraphs>60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- Title Slide</vt:lpstr>
      <vt:lpstr>Public Scholarship: A Case Study of a Dean’s Experience</vt:lpstr>
      <vt:lpstr>Papers</vt:lpstr>
      <vt:lpstr>January, 2012</vt:lpstr>
      <vt:lpstr>TUSD Relationships</vt:lpstr>
      <vt:lpstr>Board Member Stegeman</vt:lpstr>
      <vt:lpstr>Doug Maceachern, AZ Republic</vt:lpstr>
      <vt:lpstr>Donors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Love</dc:creator>
  <cp:lastModifiedBy>Ron Marx</cp:lastModifiedBy>
  <cp:revision>193</cp:revision>
  <cp:lastPrinted>2014-05-13T16:42:03Z</cp:lastPrinted>
  <dcterms:modified xsi:type="dcterms:W3CDTF">2016-10-12T23:17:56Z</dcterms:modified>
</cp:coreProperties>
</file>