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2" r:id="rId1"/>
  </p:sldMasterIdLst>
  <p:notesMasterIdLst>
    <p:notesMasterId r:id="rId21"/>
  </p:notesMasterIdLst>
  <p:sldIdLst>
    <p:sldId id="289" r:id="rId2"/>
    <p:sldId id="286" r:id="rId3"/>
    <p:sldId id="257" r:id="rId4"/>
    <p:sldId id="258" r:id="rId5"/>
    <p:sldId id="287" r:id="rId6"/>
    <p:sldId id="259" r:id="rId7"/>
    <p:sldId id="288" r:id="rId8"/>
    <p:sldId id="275" r:id="rId9"/>
    <p:sldId id="271" r:id="rId10"/>
    <p:sldId id="260" r:id="rId11"/>
    <p:sldId id="269" r:id="rId12"/>
    <p:sldId id="273" r:id="rId13"/>
    <p:sldId id="262" r:id="rId14"/>
    <p:sldId id="282" r:id="rId15"/>
    <p:sldId id="264" r:id="rId16"/>
    <p:sldId id="283" r:id="rId17"/>
    <p:sldId id="284" r:id="rId18"/>
    <p:sldId id="285" r:id="rId19"/>
    <p:sldId id="261" r:id="rId20"/>
  </p:sldIdLst>
  <p:sldSz cx="12192000" cy="6858000"/>
  <p:notesSz cx="70104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brady@sarabradypr.com" initials="s" lastIdx="1" clrIdx="0">
    <p:extLst>
      <p:ext uri="{19B8F6BF-5375-455C-9EA6-DF929625EA0E}">
        <p15:presenceInfo xmlns:p15="http://schemas.microsoft.com/office/powerpoint/2012/main" userId="7b23f70333ac11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47500"/>
    <a:srgbClr val="095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9" autoAdjust="0"/>
    <p:restoredTop sz="78366" autoAdjust="0"/>
  </p:normalViewPr>
  <p:slideViewPr>
    <p:cSldViewPr snapToGrid="0">
      <p:cViewPr varScale="1">
        <p:scale>
          <a:sx n="91" d="100"/>
          <a:sy n="91" d="100"/>
        </p:scale>
        <p:origin x="13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6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16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7CC9356D-D403-41BC-B664-89B447E27DF3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1158875"/>
            <a:ext cx="556260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61669"/>
            <a:ext cx="5608320" cy="3650456"/>
          </a:xfrm>
          <a:prstGeom prst="rect">
            <a:avLst/>
          </a:prstGeom>
        </p:spPr>
        <p:txBody>
          <a:bodyPr vert="horz" lIns="93031" tIns="46516" rIns="93031" bIns="4651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7840" cy="465159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05841"/>
            <a:ext cx="3037840" cy="465159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12F1B77F-ECC4-400A-8403-30BCEFB52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1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Education changes are coming fast &amp; furious!</a:t>
            </a:r>
            <a:r>
              <a:rPr lang="en-US" baseline="0" dirty="0" smtClean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7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100" dirty="0" smtClean="0"/>
              <a:t>Herding CATS!  </a:t>
            </a:r>
            <a:r>
              <a:rPr lang="en-US" sz="1100" dirty="0" smtClean="0"/>
              <a:t>With many </a:t>
            </a:r>
            <a:r>
              <a:rPr lang="en-US" sz="1100" dirty="0" smtClean="0"/>
              <a:t>accustomed to being Top</a:t>
            </a:r>
            <a:r>
              <a:rPr lang="en-US" sz="1100" baseline="0" dirty="0" smtClean="0"/>
              <a:t> Cat among equals!</a:t>
            </a:r>
            <a:endParaRPr lang="en-US" sz="1100" dirty="0" smtClean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100" dirty="0" smtClean="0"/>
              <a:t>M</a:t>
            </a:r>
            <a:r>
              <a:rPr lang="en-US" sz="1200" dirty="0" smtClean="0"/>
              <a:t>ake</a:t>
            </a:r>
            <a:r>
              <a:rPr lang="en-US" sz="1200" baseline="0" dirty="0" smtClean="0"/>
              <a:t> the</a:t>
            </a:r>
            <a:r>
              <a:rPr lang="en-US" sz="1200" dirty="0" smtClean="0"/>
              <a:t> </a:t>
            </a:r>
            <a:r>
              <a:rPr lang="en-US" sz="1200" dirty="0" smtClean="0"/>
              <a:t>case for intensive collaboration among constituent groups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dirty="0" smtClean="0"/>
              <a:t>Our university </a:t>
            </a:r>
            <a:r>
              <a:rPr lang="en-US" dirty="0" smtClean="0"/>
              <a:t>participants included </a:t>
            </a:r>
            <a:r>
              <a:rPr lang="en-US" dirty="0" smtClean="0"/>
              <a:t>7 colleges, </a:t>
            </a:r>
            <a:r>
              <a:rPr lang="en-US" baseline="0" dirty="0" smtClean="0"/>
              <a:t>8 departments, and 3 centers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7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Sign</a:t>
            </a:r>
            <a:r>
              <a:rPr lang="en-US" baseline="0" dirty="0" smtClean="0"/>
              <a:t> on gate say: “Notice: Keep gate closed and locked”  But there is no fence on either side of the locked gate!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Challenge </a:t>
            </a:r>
            <a:r>
              <a:rPr lang="en-US" dirty="0" smtClean="0"/>
              <a:t>to coordinate cohesive vision and priorities among many </a:t>
            </a:r>
            <a:r>
              <a:rPr lang="en-US" dirty="0" smtClean="0"/>
              <a:t>stakeholders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4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As momentum,</a:t>
            </a:r>
            <a:r>
              <a:rPr lang="en-US" baseline="0" dirty="0" smtClean="0"/>
              <a:t> excitement, &amp; publicity </a:t>
            </a:r>
            <a:r>
              <a:rPr lang="en-US" dirty="0" smtClean="0"/>
              <a:t>grow: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Those who have not been involved or even interested -- suddenly want to be involved or have large say in decisions.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Those that were initially involved on small scale, suddenly want to be leaders. </a:t>
            </a:r>
          </a:p>
          <a:p>
            <a:r>
              <a:rPr lang="en-US" baseline="0" dirty="0" smtClean="0"/>
              <a:t>As a colleague says, we study kids with challenging behaviors, and display them ourselves!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87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Step 6 --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Enact public scholarship plan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may have heard that Gwen Jorgensen told her coach that was going to retire from triathlon after a bad race?  </a:t>
            </a:r>
          </a:p>
          <a:p>
            <a:r>
              <a:rPr lang="en-US" baseline="0" dirty="0" smtClean="0"/>
              <a:t>     Coach said to take the weekend and think about it. </a:t>
            </a:r>
          </a:p>
          <a:p>
            <a:r>
              <a:rPr lang="en-US" baseline="0" dirty="0" smtClean="0"/>
              <a:t>She went on to win gold in Rio -- with the fastest run time of the day!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may be many times when </a:t>
            </a:r>
            <a:r>
              <a:rPr lang="en-US" baseline="0" dirty="0" smtClean="0"/>
              <a:t>team wonders what </a:t>
            </a:r>
            <a:r>
              <a:rPr lang="en-US" baseline="0" dirty="0" smtClean="0"/>
              <a:t>we’d gotten ourselves into?</a:t>
            </a:r>
          </a:p>
          <a:p>
            <a:r>
              <a:rPr lang="en-US" baseline="0" dirty="0" smtClean="0"/>
              <a:t>We considered surrendering to on-going influences that would have distracted, </a:t>
            </a:r>
          </a:p>
          <a:p>
            <a:r>
              <a:rPr lang="en-US" baseline="0" dirty="0" smtClean="0"/>
              <a:t>  or even detracted from the primary messages. </a:t>
            </a:r>
          </a:p>
          <a:p>
            <a:r>
              <a:rPr lang="en-US" baseline="0" dirty="0" smtClean="0"/>
              <a:t>We opted to stay the course, and are glad we did.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5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Contentious challenges included deciding who to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invitee</a:t>
            </a:r>
            <a:r>
              <a:rPr lang="en-US" baseline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how to allocate time slots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1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Almost </a:t>
            </a:r>
            <a:r>
              <a:rPr lang="en-US" dirty="0" smtClean="0"/>
              <a:t>3,000 early learning teachers achieved mastery of the courses</a:t>
            </a:r>
          </a:p>
          <a:p>
            <a:endParaRPr lang="en-US" dirty="0" smtClean="0"/>
          </a:p>
          <a:p>
            <a:r>
              <a:rPr lang="en-US" dirty="0" smtClean="0"/>
              <a:t>Practitioners </a:t>
            </a:r>
            <a:r>
              <a:rPr lang="en-US" dirty="0" smtClean="0"/>
              <a:t>were located in 800 early learning provider</a:t>
            </a:r>
            <a:r>
              <a:rPr lang="en-US" baseline="0" dirty="0" smtClean="0"/>
              <a:t> locations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Serving</a:t>
            </a:r>
            <a:r>
              <a:rPr lang="en-US" baseline="0" dirty="0" smtClean="0"/>
              <a:t> </a:t>
            </a:r>
            <a:r>
              <a:rPr lang="en-US" baseline="0" dirty="0" smtClean="0"/>
              <a:t>more than</a:t>
            </a:r>
            <a:r>
              <a:rPr lang="en-US" dirty="0" smtClean="0"/>
              <a:t> </a:t>
            </a:r>
            <a:r>
              <a:rPr lang="en-US" dirty="0" smtClean="0"/>
              <a:t>15,000 children </a:t>
            </a:r>
          </a:p>
          <a:p>
            <a:endParaRPr lang="en-US" dirty="0" smtClean="0"/>
          </a:p>
          <a:p>
            <a:r>
              <a:rPr lang="en-US" dirty="0" smtClean="0"/>
              <a:t>On track to at double those numbers</a:t>
            </a:r>
            <a:r>
              <a:rPr lang="en-US" baseline="0" dirty="0" smtClean="0"/>
              <a:t> this year.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73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positive outcomes so far</a:t>
            </a:r>
            <a:r>
              <a:rPr lang="en-U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Step 7</a:t>
            </a:r>
            <a:r>
              <a:rPr lang="en-US" baseline="0" dirty="0" smtClean="0"/>
              <a:t> -- </a:t>
            </a:r>
            <a:r>
              <a:rPr lang="en-US" dirty="0" smtClean="0"/>
              <a:t>Assess </a:t>
            </a:r>
            <a:r>
              <a:rPr lang="en-US" dirty="0" smtClean="0"/>
              <a:t>outcome.</a:t>
            </a:r>
            <a:r>
              <a:rPr lang="en-US" baseline="0" dirty="0" smtClean="0"/>
              <a:t>  </a:t>
            </a:r>
            <a:r>
              <a:rPr lang="en-US" baseline="0" smtClean="0"/>
              <a:t>I</a:t>
            </a:r>
            <a:r>
              <a:rPr lang="en-US" smtClean="0"/>
              <a:t>f </a:t>
            </a:r>
            <a:r>
              <a:rPr lang="en-US" dirty="0" smtClean="0"/>
              <a:t>not successful, repeat steps 1-6 with new info obtained by the first time through!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81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29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6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Well, here goes...  Supposed to lead with main points.  Here they</a:t>
            </a:r>
            <a:r>
              <a:rPr lang="en-US" baseline="0" dirty="0" smtClean="0"/>
              <a:t> are</a:t>
            </a:r>
            <a:r>
              <a:rPr lang="en-US" dirty="0" smtClean="0"/>
              <a:t>!  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addition to main points, I’ll also describe the 7 steps, so you know what you might encounter along the 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I’ll also offer a few tips while sharing a story that illustrates the journey to help you be successful should you opt to do something similar.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Now, you</a:t>
            </a:r>
            <a:r>
              <a:rPr lang="en-US" baseline="0" dirty="0" smtClean="0"/>
              <a:t> can return to your tweeting!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6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Step 1-</a:t>
            </a:r>
            <a:r>
              <a:rPr lang="en-US" baseline="0" dirty="0" smtClean="0"/>
              <a:t>- </a:t>
            </a:r>
            <a:r>
              <a:rPr lang="en-US" dirty="0" smtClean="0"/>
              <a:t>What</a:t>
            </a:r>
            <a:r>
              <a:rPr lang="en-US" baseline="0" dirty="0" smtClean="0"/>
              <a:t> is the public issue/challenge/goal you seek to address?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2 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 What options/resources does the dean or college have available to address an</a:t>
            </a:r>
            <a:r>
              <a:rPr lang="en-US" sz="12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important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issue?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8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case, we chose</a:t>
            </a:r>
            <a:r>
              <a:rPr lang="en-US" baseline="0" dirty="0" smtClean="0"/>
              <a:t> optimizing early childhood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5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thought it was important and we had expertise in college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2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Statewide</a:t>
            </a:r>
            <a:r>
              <a:rPr lang="en-US" baseline="0" dirty="0" smtClean="0"/>
              <a:t> survey indicated 700K kids attending some form of early learning program spread across </a:t>
            </a:r>
            <a:r>
              <a:rPr lang="en-US" baseline="0" dirty="0" smtClean="0"/>
              <a:t>a disjointed network of 30 </a:t>
            </a:r>
            <a:r>
              <a:rPr lang="en-US" baseline="0" dirty="0" smtClean="0"/>
              <a:t>early learning coalitions across the state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Quality </a:t>
            </a:r>
            <a:r>
              <a:rPr lang="en-US" baseline="0" dirty="0" smtClean="0"/>
              <a:t>varied from very high quality learning experiences with professional staffs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 to </a:t>
            </a:r>
            <a:r>
              <a:rPr lang="en-US" baseline="0" dirty="0" smtClean="0"/>
              <a:t>s</a:t>
            </a:r>
            <a:r>
              <a:rPr lang="en-US" dirty="0" smtClean="0"/>
              <a:t>ome of lowest quality care being provided to children who needed it most – such as being buckled into car seats on the floors in front of a TV for hours at a time.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reflected in this image of 3 children supposedly depicting “JOY”, these were not </a:t>
            </a:r>
            <a:r>
              <a:rPr lang="en-US" baseline="0" dirty="0" smtClean="0"/>
              <a:t>growth </a:t>
            </a:r>
            <a:r>
              <a:rPr lang="en-US" baseline="0" dirty="0" smtClean="0"/>
              <a:t>promoting </a:t>
            </a:r>
            <a:r>
              <a:rPr lang="en-US" baseline="0" dirty="0" smtClean="0"/>
              <a:t>conditions or happy kids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4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What are broader political contexts and constraints of which the dean and/or public scholar should be cognizant?</a:t>
            </a:r>
          </a:p>
          <a:p>
            <a:endParaRPr lang="en-US" dirty="0" smtClean="0"/>
          </a:p>
          <a:p>
            <a:r>
              <a:rPr lang="en-US" dirty="0" smtClean="0"/>
              <a:t>EC</a:t>
            </a:r>
            <a:r>
              <a:rPr lang="en-US" baseline="0" dirty="0" smtClean="0"/>
              <a:t> federal priority</a:t>
            </a:r>
          </a:p>
          <a:p>
            <a:r>
              <a:rPr lang="en-US" baseline="0" dirty="0" smtClean="0"/>
              <a:t>Decentralized university with 16 colleges – boats on their own </a:t>
            </a:r>
            <a:r>
              <a:rPr lang="en-US" baseline="0" dirty="0" smtClean="0"/>
              <a:t>bottoms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Collaboration based on good will among deans, not on institutional structure or incentives.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5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sz="1200" dirty="0" smtClean="0"/>
              <a:t>Florida: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No state income tax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Tolerance of economic / resource disparities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Decentralized, community-based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 smtClean="0"/>
              <a:t>Politically</a:t>
            </a:r>
            <a:r>
              <a:rPr lang="en-US" sz="1200" baseline="0" dirty="0" smtClean="0"/>
              <a:t> polarized, reflecting diversity of country</a:t>
            </a:r>
            <a:endParaRPr lang="en-US" sz="1200" dirty="0" smtClean="0"/>
          </a:p>
          <a:p>
            <a:pPr>
              <a:buFont typeface="Arial" panose="020B0604020202020204" pitchFamily="34" charset="0"/>
              <a:buNone/>
            </a:pPr>
            <a:endParaRPr lang="en-US" sz="12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6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Step </a:t>
            </a:r>
            <a:r>
              <a:rPr lang="en-US" dirty="0" smtClean="0"/>
              <a:t>4</a:t>
            </a:r>
            <a:r>
              <a:rPr lang="en-US" baseline="0" dirty="0" smtClean="0"/>
              <a:t> </a:t>
            </a:r>
            <a:r>
              <a:rPr lang="en-US" baseline="0" dirty="0" smtClean="0"/>
              <a:t>– </a:t>
            </a:r>
            <a:r>
              <a:rPr lang="en-US" baseline="0" dirty="0" smtClean="0"/>
              <a:t> Determine 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 medium(s) are most appropriate to effect the desired outcome?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5 -- How should support be garnered for the plan and from whom? 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SURPRISE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BOSS!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r>
              <a:rPr lang="en-US" dirty="0" smtClean="0"/>
              <a:t>We chose National Summit – invite key national and state stakeholders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1B77F-ECC4-400A-8403-30BCEFB52F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3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329B7-E735-41CF-8308-FC9C8C36B262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7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F00-50A5-44E9-9BDE-EF967839C351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5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D5732-8157-4313-9774-3C740AFEF859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1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5B842-BF23-4213-8C92-68F939B62311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6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615DD-E9F4-4D54-BEA9-73AE811FC03B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7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5A98A-2AD9-49EB-B39D-F24A592BF99A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8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F40-D284-407F-B875-106021251ED0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6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A07D-AC3D-4337-8C18-7FC11169940C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8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61FB-5272-47C7-A3B7-DB38CC7C8A21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78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5FFF-7593-48A9-87BC-863BB79C5008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5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5DCF-89C2-46AF-A8D9-83DABBFEF5E0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6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39848-5089-4B4D-BE15-02910217D310}" type="datetime1">
              <a:rPr lang="en-US" smtClean="0"/>
              <a:t>10/13/2016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imag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4" y="-31270"/>
            <a:ext cx="12307452" cy="69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r="10370"/>
          <a:stretch>
            <a:fillRect/>
          </a:stretch>
        </p:blipFill>
        <p:spPr>
          <a:xfrm>
            <a:off x="6072900" y="0"/>
            <a:ext cx="8159359" cy="6858000"/>
          </a:xfrm>
        </p:spPr>
      </p:pic>
      <p:sp>
        <p:nvSpPr>
          <p:cNvPr id="3" name="Rectangle 2"/>
          <p:cNvSpPr/>
          <p:nvPr/>
        </p:nvSpPr>
        <p:spPr>
          <a:xfrm>
            <a:off x="5137726" y="-265545"/>
            <a:ext cx="3001818" cy="7123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0170" y="658361"/>
            <a:ext cx="11741727" cy="1237397"/>
          </a:xfrm>
        </p:spPr>
        <p:txBody>
          <a:bodyPr anchor="ctr">
            <a:noAutofit/>
          </a:bodyPr>
          <a:lstStyle/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Seizing Opportunity &amp; </a:t>
            </a:r>
            <a:b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</a:br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Making the Case</a:t>
            </a:r>
            <a:endParaRPr lang="en-US" sz="60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2279" y="2444818"/>
            <a:ext cx="6499629" cy="4082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Optimizing Early Childhood</a:t>
            </a:r>
            <a:endParaRPr lang="en-US" sz="4400" dirty="0"/>
          </a:p>
          <a:p>
            <a:pPr lvl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President </a:t>
            </a:r>
          </a:p>
          <a:p>
            <a:pPr lvl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Provost</a:t>
            </a:r>
          </a:p>
          <a:p>
            <a:pPr lvl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VP for Advancement</a:t>
            </a:r>
          </a:p>
          <a:p>
            <a:pPr lvl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VP for Research</a:t>
            </a:r>
          </a:p>
          <a:p>
            <a:pPr lvl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/>
              <a:t>Univ</a:t>
            </a:r>
            <a:r>
              <a:rPr lang="en-US" sz="4000" dirty="0" smtClean="0"/>
              <a:t> Communications 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§"/>
            </a:pP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27380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40" y="159608"/>
            <a:ext cx="10058400" cy="1347887"/>
          </a:xfrm>
        </p:spPr>
        <p:txBody>
          <a:bodyPr anchor="ctr">
            <a:normAutofit/>
          </a:bodyPr>
          <a:lstStyle/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Enacting </a:t>
            </a:r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the </a:t>
            </a:r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Vision</a:t>
            </a:r>
            <a:endParaRPr lang="en-US" sz="60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" b="-437"/>
          <a:stretch/>
        </p:blipFill>
        <p:spPr>
          <a:xfrm>
            <a:off x="8009330" y="-57725"/>
            <a:ext cx="4609835" cy="7077364"/>
          </a:xfrm>
        </p:spPr>
      </p:pic>
    </p:spTree>
    <p:extLst>
      <p:ext uri="{BB962C8B-B14F-4D97-AF65-F5344CB8AC3E}">
        <p14:creationId xmlns:p14="http://schemas.microsoft.com/office/powerpoint/2010/main" val="32287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3743" y="2587604"/>
            <a:ext cx="4005810" cy="3385386"/>
          </a:xfrm>
        </p:spPr>
        <p:txBody>
          <a:bodyPr anchor="ctr"/>
          <a:lstStyle/>
          <a:p>
            <a:pPr marL="0" indent="0">
              <a:lnSpc>
                <a:spcPct val="130000"/>
              </a:lnSpc>
              <a:spcBef>
                <a:spcPts val="1200"/>
              </a:spcBef>
              <a:buNone/>
            </a:pPr>
            <a:r>
              <a:rPr lang="en-US" sz="4200" dirty="0" smtClean="0"/>
              <a:t>Design &amp; Implementation Challenges </a:t>
            </a:r>
            <a:endParaRPr lang="en-US" sz="4200" i="1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t="-547" r="34756" b="4785"/>
          <a:stretch/>
        </p:blipFill>
        <p:spPr>
          <a:xfrm>
            <a:off x="5207000" y="-80818"/>
            <a:ext cx="6985000" cy="6938818"/>
          </a:xfrm>
        </p:spPr>
      </p:pic>
      <p:sp>
        <p:nvSpPr>
          <p:cNvPr id="10" name="Rectangle 9"/>
          <p:cNvSpPr/>
          <p:nvPr/>
        </p:nvSpPr>
        <p:spPr>
          <a:xfrm>
            <a:off x="0" y="288636"/>
            <a:ext cx="8347364" cy="13161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66040" y="286604"/>
            <a:ext cx="10058400" cy="1110118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Expect to Encounter…</a:t>
            </a:r>
            <a:endParaRPr lang="en-US" sz="60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9653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9" b="6013"/>
          <a:stretch/>
        </p:blipFill>
        <p:spPr>
          <a:xfrm>
            <a:off x="4252277" y="-1"/>
            <a:ext cx="7939723" cy="6858001"/>
          </a:xfrm>
        </p:spPr>
      </p:pic>
      <p:sp>
        <p:nvSpPr>
          <p:cNvPr id="7" name="Rectangle 6"/>
          <p:cNvSpPr/>
          <p:nvPr/>
        </p:nvSpPr>
        <p:spPr>
          <a:xfrm>
            <a:off x="0" y="288636"/>
            <a:ext cx="8347364" cy="13161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05" y="274638"/>
            <a:ext cx="10972800" cy="1143000"/>
          </a:xfrm>
        </p:spPr>
        <p:txBody>
          <a:bodyPr anchor="ctr">
            <a:normAutofit/>
          </a:bodyPr>
          <a:lstStyle/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Expect to Encounter…</a:t>
            </a:r>
            <a:endParaRPr lang="en-US" sz="60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2586" y="2604452"/>
            <a:ext cx="3718321" cy="3357005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4000" dirty="0" smtClean="0"/>
              <a:t>Challenging Communications &amp;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r="21132" b="11849"/>
          <a:stretch/>
        </p:blipFill>
        <p:spPr>
          <a:xfrm>
            <a:off x="4032640" y="1"/>
            <a:ext cx="8159360" cy="6858000"/>
          </a:xfrm>
        </p:spPr>
      </p:pic>
      <p:sp>
        <p:nvSpPr>
          <p:cNvPr id="5" name="Rectangle 4"/>
          <p:cNvSpPr/>
          <p:nvPr/>
        </p:nvSpPr>
        <p:spPr>
          <a:xfrm>
            <a:off x="-1" y="288636"/>
            <a:ext cx="9017001" cy="13161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612755" y="357916"/>
            <a:ext cx="10058400" cy="1149769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Enact the Plan - </a:t>
            </a:r>
            <a:r>
              <a:rPr lang="en-US" sz="6000" b="1" i="1" dirty="0" smtClean="0">
                <a:solidFill>
                  <a:srgbClr val="558ED5"/>
                </a:solidFill>
                <a:latin typeface="Avenir Book"/>
                <a:cs typeface="Avenir Book"/>
              </a:rPr>
              <a:t>Persist!!</a:t>
            </a:r>
            <a:endParaRPr lang="en-US" b="1" i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492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"/>
          <a:stretch/>
        </p:blipFill>
        <p:spPr>
          <a:xfrm>
            <a:off x="3593654" y="0"/>
            <a:ext cx="8598346" cy="6798054"/>
          </a:xfrm>
        </p:spPr>
      </p:pic>
      <p:sp>
        <p:nvSpPr>
          <p:cNvPr id="5" name="Rectangle 4"/>
          <p:cNvSpPr/>
          <p:nvPr/>
        </p:nvSpPr>
        <p:spPr>
          <a:xfrm>
            <a:off x="0" y="288636"/>
            <a:ext cx="4537364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82" y="563263"/>
            <a:ext cx="10972800" cy="11430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Assess</a:t>
            </a:r>
            <a:r>
              <a:rPr lang="en-US" sz="6000" dirty="0" smtClean="0">
                <a:latin typeface="Cambria" panose="02040503050406030204" pitchFamily="18" charset="0"/>
              </a:rPr>
              <a:t> </a:t>
            </a:r>
            <a:br>
              <a:rPr lang="en-US" sz="6000" dirty="0" smtClean="0">
                <a:latin typeface="Cambria" panose="02040503050406030204" pitchFamily="18" charset="0"/>
              </a:rPr>
            </a:br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Outcomes…</a:t>
            </a:r>
            <a:endParaRPr lang="en-US" sz="60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86331" y="3354931"/>
            <a:ext cx="3915508" cy="288361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4000" dirty="0" smtClean="0"/>
              <a:t>National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/>
              <a:t>   Summit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846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puter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8090"/>
            <a:ext cx="14348898" cy="7516090"/>
          </a:xfrm>
          <a:prstGeom prst="rect">
            <a:avLst/>
          </a:prstGeo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288635" y="357916"/>
            <a:ext cx="9157009" cy="114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Outcomes…</a:t>
            </a:r>
            <a:endParaRPr lang="en-US" b="1" i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</a:t>
            </a: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Florida </a:t>
            </a:r>
            <a:r>
              <a:rPr lang="en-US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 </a:t>
            </a:r>
            <a:r>
              <a:rPr lang="en-US" sz="3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1819" y="1997364"/>
            <a:ext cx="5703617" cy="4448847"/>
          </a:xfrm>
        </p:spPr>
        <p:txBody>
          <a:bodyPr anchor="ctr">
            <a:normAutofit fontScale="55000" lnSpcReduction="20000"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statewide attention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services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Mobilized local involvement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research &amp; grants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 demonstration sites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Activated donors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31869" b="14287"/>
          <a:stretch/>
        </p:blipFill>
        <p:spPr>
          <a:xfrm>
            <a:off x="5922818" y="0"/>
            <a:ext cx="6269182" cy="6858000"/>
          </a:xfrm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173181" y="357916"/>
            <a:ext cx="9272463" cy="114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Outcomes…</a:t>
            </a:r>
            <a:endParaRPr lang="en-US" b="1" i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298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keaway-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91" y="459366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  <a:latin typeface="Avenir Book"/>
                <a:cs typeface="Avenir Book"/>
              </a:rPr>
              <a:t>Take Away</a:t>
            </a:r>
            <a:endParaRPr lang="en-US" sz="60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6906" y="2302136"/>
            <a:ext cx="9675091" cy="3399417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sz="4800" dirty="0" smtClean="0">
                <a:solidFill>
                  <a:schemeClr val="bg1"/>
                </a:solidFill>
                <a:latin typeface="Avenir Book"/>
                <a:cs typeface="Avenir Book"/>
              </a:rPr>
              <a:t>Deans can lead public scholarship initiatives enhancing knowledge </a:t>
            </a:r>
          </a:p>
          <a:p>
            <a:pPr marL="0" indent="0" algn="ctr">
              <a:lnSpc>
                <a:spcPct val="130000"/>
              </a:lnSpc>
              <a:spcAft>
                <a:spcPts val="600"/>
              </a:spcAft>
              <a:buNone/>
            </a:pPr>
            <a:r>
              <a:rPr lang="en-US" sz="4800" dirty="0" smtClean="0">
                <a:solidFill>
                  <a:schemeClr val="bg1"/>
                </a:solidFill>
                <a:latin typeface="Avenir Book"/>
                <a:cs typeface="Avenir Book"/>
              </a:rPr>
              <a:t>&amp; improving society!</a:t>
            </a:r>
          </a:p>
        </p:txBody>
      </p:sp>
    </p:spTree>
    <p:extLst>
      <p:ext uri="{BB962C8B-B14F-4D97-AF65-F5344CB8AC3E}">
        <p14:creationId xmlns:p14="http://schemas.microsoft.com/office/powerpoint/2010/main" val="3671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estions-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5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32691" y="45936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FFFF"/>
                </a:solidFill>
                <a:latin typeface="Avenir Book"/>
                <a:cs typeface="Avenir Book"/>
              </a:rPr>
              <a:t>Questions/Comments?</a:t>
            </a:r>
            <a:endParaRPr lang="en-US" sz="6000" b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914" y="581299"/>
            <a:ext cx="1187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09" y="6038274"/>
            <a:ext cx="953298" cy="7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images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65" y="-140642"/>
            <a:ext cx="12692130" cy="71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55" y="255839"/>
            <a:ext cx="10972800" cy="1143000"/>
          </a:xfrm>
        </p:spPr>
        <p:txBody>
          <a:bodyPr anchor="ctr">
            <a:normAutofit/>
          </a:bodyPr>
          <a:lstStyle/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Main Points</a:t>
            </a:r>
            <a:endParaRPr lang="en-US" sz="60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153227"/>
            <a:ext cx="11391900" cy="3454400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600" dirty="0" smtClean="0">
                <a:solidFill>
                  <a:schemeClr val="tx1"/>
                </a:solidFill>
              </a:rPr>
              <a:t>COEs need not be passive or subordinate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600" dirty="0" smtClean="0">
                <a:solidFill>
                  <a:schemeClr val="tx1"/>
                </a:solidFill>
              </a:rPr>
              <a:t>COEs can lead major initiatives and impact societal issues in 7 steps</a:t>
            </a:r>
            <a:endParaRPr lang="en-US" sz="4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images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18390391_X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494"/>
            <a:ext cx="12621382" cy="83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4212" y="171946"/>
            <a:ext cx="104790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75" y="240002"/>
            <a:ext cx="10972800" cy="1861421"/>
          </a:xfrm>
        </p:spPr>
        <p:txBody>
          <a:bodyPr anchor="ctr">
            <a:noAutofit/>
          </a:bodyPr>
          <a:lstStyle/>
          <a:p>
            <a:pPr algn="l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Optimizing Early Childhood </a:t>
            </a:r>
            <a:r>
              <a:rPr lang="en-US" sz="5400" b="1" dirty="0">
                <a:solidFill>
                  <a:srgbClr val="558ED5"/>
                </a:solidFill>
                <a:latin typeface="Avenir Book"/>
                <a:cs typeface="Avenir Book"/>
              </a:rPr>
              <a:t> </a:t>
            </a:r>
            <a:r>
              <a:rPr lang="en-US" sz="5400" b="1" dirty="0" smtClean="0">
                <a:solidFill>
                  <a:srgbClr val="558ED5"/>
                </a:solidFill>
                <a:latin typeface="Avenir Book"/>
                <a:cs typeface="Avenir Book"/>
              </a:rPr>
              <a:t>   </a:t>
            </a:r>
            <a:r>
              <a:rPr lang="en-US" dirty="0" smtClean="0">
                <a:solidFill>
                  <a:srgbClr val="558ED5"/>
                </a:solidFill>
                <a:latin typeface="Avenir Book"/>
                <a:cs typeface="Avenir Book"/>
              </a:rPr>
              <a:t>Learning &amp; Development</a:t>
            </a:r>
            <a:endParaRPr lang="en-US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6818" y="2379992"/>
            <a:ext cx="10736806" cy="47320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600" dirty="0" smtClean="0"/>
              <a:t>90% of brain development occurs in first 5 years of life</a:t>
            </a:r>
          </a:p>
          <a:p>
            <a:pPr>
              <a:spcAft>
                <a:spcPts val="600"/>
              </a:spcAft>
            </a:pPr>
            <a:r>
              <a:rPr lang="en-US" sz="4600" dirty="0" smtClean="0"/>
              <a:t>1 in 3 children enter kindergarten unprepared for school</a:t>
            </a:r>
          </a:p>
          <a:p>
            <a:pPr>
              <a:spcAft>
                <a:spcPts val="600"/>
              </a:spcAft>
            </a:pPr>
            <a:r>
              <a:rPr lang="en-US" sz="4600" dirty="0" smtClean="0"/>
              <a:t>Shapes trajectory for growth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12215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2" y="-29497"/>
            <a:ext cx="9556954" cy="6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60" y="251548"/>
            <a:ext cx="109728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558ED5"/>
                </a:solidFill>
                <a:latin typeface="Avenir Book"/>
                <a:cs typeface="Avenir Book"/>
              </a:rPr>
              <a:t>What Can We Do About It?</a:t>
            </a:r>
            <a:endParaRPr lang="en-US" sz="60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9555" y="1674796"/>
            <a:ext cx="10058400" cy="4811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Environmental scan of: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000" dirty="0" smtClean="0"/>
              <a:t>     Nation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000" dirty="0" smtClean="0"/>
              <a:t>     State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000" dirty="0" smtClean="0"/>
              <a:t>     University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000" dirty="0" smtClean="0"/>
              <a:t>     College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000" dirty="0" smtClean="0"/>
              <a:t>     Community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24733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6212" y="2412226"/>
            <a:ext cx="9602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6" y="647706"/>
            <a:ext cx="3907970" cy="1421616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 smtClean="0">
                <a:solidFill>
                  <a:srgbClr val="558ED5"/>
                </a:solidFill>
                <a:latin typeface="Avenir Book"/>
                <a:cs typeface="Avenir Book"/>
              </a:rPr>
              <a:t>Florida</a:t>
            </a:r>
            <a:endParaRPr lang="en-US" sz="7200" b="1" dirty="0">
              <a:solidFill>
                <a:srgbClr val="558ED5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56" y="304801"/>
            <a:ext cx="7434943" cy="62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6880</TotalTime>
  <Words>851</Words>
  <Application>Microsoft Office PowerPoint</Application>
  <PresentationFormat>Widescreen</PresentationFormat>
  <Paragraphs>133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Avenir Book</vt:lpstr>
      <vt:lpstr>Calibri</vt:lpstr>
      <vt:lpstr>Cambria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Main Points</vt:lpstr>
      <vt:lpstr>PowerPoint Presentation</vt:lpstr>
      <vt:lpstr>PowerPoint Presentation</vt:lpstr>
      <vt:lpstr>Optimizing Early Childhood     Learning &amp; Development</vt:lpstr>
      <vt:lpstr>PowerPoint Presentation</vt:lpstr>
      <vt:lpstr>What Can We Do About It?</vt:lpstr>
      <vt:lpstr>Florida</vt:lpstr>
      <vt:lpstr>Seizing Opportunity &amp;  Making the Case</vt:lpstr>
      <vt:lpstr>Enacting the Vision</vt:lpstr>
      <vt:lpstr>Expect to Encounter…</vt:lpstr>
      <vt:lpstr>Expect to Encounter…</vt:lpstr>
      <vt:lpstr>Enact the Plan - Persist!!</vt:lpstr>
      <vt:lpstr>Assess  Outcomes…</vt:lpstr>
      <vt:lpstr>PowerPoint Presentation</vt:lpstr>
      <vt:lpstr>PowerPoint Presentation</vt:lpstr>
      <vt:lpstr>Take Away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 best practices</dc:title>
  <dc:creator>sbrady@sarabradypr.com</dc:creator>
  <cp:lastModifiedBy>Good,Glenn E</cp:lastModifiedBy>
  <cp:revision>342</cp:revision>
  <cp:lastPrinted>2016-08-15T12:20:08Z</cp:lastPrinted>
  <dcterms:created xsi:type="dcterms:W3CDTF">2016-08-07T14:52:21Z</dcterms:created>
  <dcterms:modified xsi:type="dcterms:W3CDTF">2016-10-13T19:18:48Z</dcterms:modified>
</cp:coreProperties>
</file>