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412" r:id="rId2"/>
    <p:sldId id="408" r:id="rId3"/>
    <p:sldId id="427" r:id="rId4"/>
    <p:sldId id="413" r:id="rId5"/>
    <p:sldId id="414" r:id="rId6"/>
    <p:sldId id="305" r:id="rId7"/>
    <p:sldId id="407" r:id="rId8"/>
    <p:sldId id="403" r:id="rId9"/>
    <p:sldId id="397" r:id="rId10"/>
    <p:sldId id="418" r:id="rId11"/>
    <p:sldId id="415" r:id="rId12"/>
    <p:sldId id="423" r:id="rId13"/>
    <p:sldId id="424" r:id="rId14"/>
    <p:sldId id="425" r:id="rId15"/>
    <p:sldId id="422" r:id="rId16"/>
    <p:sldId id="426" r:id="rId17"/>
    <p:sldId id="416" r:id="rId18"/>
    <p:sldId id="432" r:id="rId19"/>
    <p:sldId id="417" r:id="rId20"/>
    <p:sldId id="378" r:id="rId21"/>
    <p:sldId id="341" r:id="rId22"/>
    <p:sldId id="368" r:id="rId23"/>
    <p:sldId id="431" r:id="rId24"/>
    <p:sldId id="411" r:id="rId25"/>
    <p:sldId id="410" r:id="rId26"/>
    <p:sldId id="347" r:id="rId27"/>
    <p:sldId id="348" r:id="rId28"/>
    <p:sldId id="421" r:id="rId29"/>
    <p:sldId id="406" r:id="rId30"/>
    <p:sldId id="405" r:id="rId31"/>
    <p:sldId id="420" r:id="rId32"/>
    <p:sldId id="409" r:id="rId33"/>
    <p:sldId id="428" r:id="rId34"/>
    <p:sldId id="429" r:id="rId35"/>
    <p:sldId id="430" r:id="rId36"/>
    <p:sldId id="326" r:id="rId37"/>
    <p:sldId id="32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p:scale>
          <a:sx n="75" d="100"/>
          <a:sy n="75" d="100"/>
        </p:scale>
        <p:origin x="-2064" y="-2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93868-D402-734C-B338-FE43B74949E2}" type="datetimeFigureOut">
              <a:rPr lang="en-US" smtClean="0"/>
              <a:pPr/>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09048-3817-734A-B1CE-741B4D19D758}" type="slidenum">
              <a:rPr lang="en-US" smtClean="0"/>
              <a:pPr/>
              <a:t>‹#›</a:t>
            </a:fld>
            <a:endParaRPr lang="en-US"/>
          </a:p>
        </p:txBody>
      </p:sp>
    </p:spTree>
    <p:extLst>
      <p:ext uri="{BB962C8B-B14F-4D97-AF65-F5344CB8AC3E}">
        <p14:creationId xmlns:p14="http://schemas.microsoft.com/office/powerpoint/2010/main" val="309114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EDUCATION HAS FAILED –WE NEED</a:t>
            </a:r>
            <a:r>
              <a:rPr lang="en-US" baseline="0" dirty="0" smtClean="0"/>
              <a:t> TO BLOW IT UP AND REPLACE IT WITH SOMETHING ELSE. WE ALSO NEED TO GET RID OF BAD TEACHERS, BAD SCHOOLS AND REPLACE THEM WITH SOMETHING ELSE.</a:t>
            </a:r>
            <a:endParaRPr lang="en-US" dirty="0"/>
          </a:p>
        </p:txBody>
      </p:sp>
      <p:sp>
        <p:nvSpPr>
          <p:cNvPr id="4" name="Slide Number Placeholder 3"/>
          <p:cNvSpPr>
            <a:spLocks noGrp="1"/>
          </p:cNvSpPr>
          <p:nvPr>
            <p:ph type="sldNum" sz="quarter" idx="10"/>
          </p:nvPr>
        </p:nvSpPr>
        <p:spPr/>
        <p:txBody>
          <a:bodyPr/>
          <a:lstStyle/>
          <a:p>
            <a:fld id="{B4DCD7D3-6C17-6C4A-B668-AF9C32E9CB67}" type="slidenum">
              <a:rPr lang="en-US" smtClean="0"/>
              <a:t>20</a:t>
            </a:fld>
            <a:endParaRPr lang="en-US"/>
          </a:p>
        </p:txBody>
      </p:sp>
    </p:spTree>
    <p:extLst>
      <p:ext uri="{BB962C8B-B14F-4D97-AF65-F5344CB8AC3E}">
        <p14:creationId xmlns:p14="http://schemas.microsoft.com/office/powerpoint/2010/main" val="71040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IS MISUSED</a:t>
            </a:r>
            <a:r>
              <a:rPr lang="en-US" baseline="0" dirty="0" smtClean="0"/>
              <a:t> TO SUPPORT A DEREGULATION AGENDA.</a:t>
            </a:r>
            <a:endParaRPr lang="en-US" dirty="0"/>
          </a:p>
        </p:txBody>
      </p:sp>
      <p:sp>
        <p:nvSpPr>
          <p:cNvPr id="4" name="Slide Number Placeholder 3"/>
          <p:cNvSpPr>
            <a:spLocks noGrp="1"/>
          </p:cNvSpPr>
          <p:nvPr>
            <p:ph type="sldNum" sz="quarter" idx="10"/>
          </p:nvPr>
        </p:nvSpPr>
        <p:spPr/>
        <p:txBody>
          <a:bodyPr/>
          <a:lstStyle/>
          <a:p>
            <a:fld id="{D9209048-3817-734A-B1CE-741B4D19D758}" type="slidenum">
              <a:rPr lang="en-US" smtClean="0"/>
              <a:pPr/>
              <a:t>26</a:t>
            </a:fld>
            <a:endParaRPr lang="en-US"/>
          </a:p>
        </p:txBody>
      </p:sp>
    </p:spTree>
    <p:extLst>
      <p:ext uri="{BB962C8B-B14F-4D97-AF65-F5344CB8AC3E}">
        <p14:creationId xmlns:p14="http://schemas.microsoft.com/office/powerpoint/2010/main" val="35868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280CF9-81B3-3F41-B31B-48B5BC0C3494}" type="slidenum">
              <a:rPr lang="en-US" sz="1200"/>
              <a:pPr/>
              <a:t>37</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If we are preparing teachers to teach in a democratic society, then our programs of preparation must embody an epistemology that is in itself democratic.  There must be respect for AND interaction among academic, practitioner, and community-based knowledge.  What we are arguing for is different from the current wave of interest in teacher residency programs that place practice at the center of preparation and wrap coursework around this practice.  We are concerned with the creation of new hybrid spaces where academic, practitioner and community-based knowledge come together to develop new hybrid solutions to the complicated process of preparing teachers. The creation of new hybrid spaces must be less hierarchical and less haphazard in how we support teacher learning. </a:t>
            </a:r>
          </a:p>
          <a:p>
            <a:pPr eaLnBrk="1" hangingPunct="1"/>
            <a:endParaRPr lang="en-US"/>
          </a:p>
          <a:p>
            <a:pPr eaLnBrk="1" hangingPunct="1"/>
            <a:r>
              <a:rPr lang="en-US"/>
              <a:t>To further theorize collaborations among academic, school, and community-based sources of knowledge, we use conceptual tools afforded by Cultural Historical Activity Theory, or CHAT.  </a:t>
            </a:r>
          </a:p>
          <a:p>
            <a:pPr eaLnBrk="1" hangingPunct="1"/>
            <a:endParaRPr lang="en-US"/>
          </a:p>
          <a:p>
            <a:pPr eaLnBrk="1" hangingPunct="1"/>
            <a:r>
              <a:rPr lang="en-US"/>
              <a:t>Two of the key ideas in cultural-historical theories are that expertise is distributed across systems AND that individuals develop ways of thinking and acting that are afforded by the cultural practices and tools make available to them in the settings of their development.  Specifically we draw on the concepts of boundary-crossing, horizontal expertise, and knotworking.  These conceptual tools are rooted in Engestrom &amp; colleague</a:t>
            </a:r>
            <a:r>
              <a:rPr lang="ja-JP" altLang="en-US">
                <a:latin typeface="Arial" charset="0"/>
              </a:rPr>
              <a:t>’</a:t>
            </a:r>
            <a:r>
              <a:rPr lang="en-US" altLang="ja-JP"/>
              <a:t>s examination of work that occurs across organizations such as healthcare providers.  </a:t>
            </a:r>
          </a:p>
          <a:p>
            <a:pPr eaLnBrk="1" hangingPunct="1"/>
            <a:endParaRPr lang="en-US"/>
          </a:p>
          <a:p>
            <a:pPr eaLnBrk="1" hangingPunct="1"/>
            <a:r>
              <a:rPr lang="en-US"/>
              <a:t>Boundary-crossing occurs when organizations must cross their institutional and even ideological boundaries to work with others so that they can create new solutions to a common problem.  It asks each organization to articulate new goals, practices and tools to solve a common problem.  </a:t>
            </a:r>
          </a:p>
          <a:p>
            <a:pPr eaLnBrk="1" hangingPunct="1"/>
            <a:endParaRPr lang="en-US"/>
          </a:p>
          <a:p>
            <a:pPr eaLnBrk="1" hangingPunct="1"/>
            <a:r>
              <a:rPr lang="en-US"/>
              <a:t>Horizontal expertise can be a result of boundary crossing in these professional collaborative efforts.  As opposed to hierarchical, or vertical notions of expertise, horizontal expertise recognizes the unique knowledge and understanding that each profession brings to the collective activity. Each professional develops a range of expertise across work and organizational spaces, but working collaboratively these forms of expertise serve as resources in joint-problem solving.  These collaborations can further organize the traditional hierarchies of expertise and further innovative solutions to the dilemmas of each group</a:t>
            </a:r>
            <a:r>
              <a:rPr lang="ja-JP" altLang="en-US">
                <a:latin typeface="Arial" charset="0"/>
              </a:rPr>
              <a:t>’</a:t>
            </a:r>
            <a:r>
              <a:rPr lang="en-US" altLang="ja-JP"/>
              <a:t>s everyday work life.  </a:t>
            </a:r>
          </a:p>
          <a:p>
            <a:pPr eaLnBrk="1" hangingPunct="1"/>
            <a:endParaRPr lang="en-US"/>
          </a:p>
          <a:p>
            <a:pPr eaLnBrk="1" hangingPunct="1"/>
            <a:r>
              <a:rPr lang="en-US"/>
              <a:t>Finally, knotworking offers a way to understand the learning of teacher candidates that occurs when there is collaboration across activity systems – university, school, and community.  Engestrom conceives of the different interests, values, and practices of these different systems as mediated in knots, which he refers to </a:t>
            </a:r>
            <a:r>
              <a:rPr lang="ja-JP" altLang="en-US">
                <a:latin typeface="Arial" charset="0"/>
              </a:rPr>
              <a:t>“</a:t>
            </a:r>
            <a:r>
              <a:rPr lang="en-US" altLang="ja-JP"/>
              <a:t>a rapidly pulsating, distributed, and partially improved orchestration of collaborative performance between otherwise loosely connected actors and activity systems (1999). </a:t>
            </a:r>
          </a:p>
          <a:p>
            <a:pPr eaLnBrk="1" hangingPunct="1"/>
            <a:endParaRPr lang="en-US"/>
          </a:p>
          <a:p>
            <a:pPr eaLnBrk="1" hangingPunct="1"/>
            <a:r>
              <a:rPr lang="en-US"/>
              <a:t>Today we will be considering possibilities in teacher education to further the creation of these hybrid spaces.  We will first look at accessing community-based knowledge, then move on to work around accessing school knowledge through practice based teaching methods, and finally discuss further implications for this work.</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69548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1734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7128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90176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47012-A741-3B43-A8CE-DE744B70EBCD}"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70562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47012-A741-3B43-A8CE-DE744B70EBCD}"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2563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47012-A741-3B43-A8CE-DE744B70EBCD}" type="datetimeFigureOut">
              <a:rPr lang="en-US" smtClean="0"/>
              <a:pPr/>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75689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47012-A741-3B43-A8CE-DE744B70EBCD}" type="datetimeFigureOut">
              <a:rPr lang="en-US" smtClean="0"/>
              <a:pPr/>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163056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47012-A741-3B43-A8CE-DE744B70EBCD}" type="datetimeFigureOut">
              <a:rPr lang="en-US" smtClean="0"/>
              <a:pPr/>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34916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7012-A741-3B43-A8CE-DE744B70EBCD}"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24415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7012-A741-3B43-A8CE-DE744B70EBCD}"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173256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47012-A741-3B43-A8CE-DE744B70EBCD}" type="datetimeFigureOut">
              <a:rPr lang="en-US" smtClean="0"/>
              <a:pPr/>
              <a:t>10/17/16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5E83D-DAD8-1540-966B-254686CF8F46}" type="slidenum">
              <a:rPr lang="en-US" smtClean="0"/>
              <a:pPr/>
              <a:t>‹#›</a:t>
            </a:fld>
            <a:endParaRPr lang="en-US"/>
          </a:p>
        </p:txBody>
      </p:sp>
    </p:spTree>
    <p:extLst>
      <p:ext uri="{BB962C8B-B14F-4D97-AF65-F5344CB8AC3E}">
        <p14:creationId xmlns:p14="http://schemas.microsoft.com/office/powerpoint/2010/main" val="40095831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Independent Teacher Education Programs:</a:t>
            </a:r>
            <a:endParaRPr lang="en-US" dirty="0"/>
          </a:p>
        </p:txBody>
      </p:sp>
      <p:sp>
        <p:nvSpPr>
          <p:cNvPr id="3" name="Subtitle 2"/>
          <p:cNvSpPr>
            <a:spLocks noGrp="1"/>
          </p:cNvSpPr>
          <p:nvPr>
            <p:ph type="subTitle" idx="1"/>
          </p:nvPr>
        </p:nvSpPr>
        <p:spPr/>
        <p:txBody>
          <a:bodyPr/>
          <a:lstStyle/>
          <a:p>
            <a:r>
              <a:rPr lang="en-US" dirty="0" err="1" smtClean="0"/>
              <a:t>Aprocryphal</a:t>
            </a:r>
            <a:r>
              <a:rPr lang="en-US" dirty="0" smtClean="0"/>
              <a:t> Claims, Illusory Evidence</a:t>
            </a:r>
          </a:p>
          <a:p>
            <a:r>
              <a:rPr lang="en-US" dirty="0" smtClean="0"/>
              <a:t>Ken Zeichner</a:t>
            </a:r>
          </a:p>
          <a:p>
            <a:r>
              <a:rPr lang="en-US" dirty="0" smtClean="0"/>
              <a:t>University of Washington</a:t>
            </a:r>
            <a:endParaRPr lang="en-US" dirty="0"/>
          </a:p>
        </p:txBody>
      </p:sp>
    </p:spTree>
    <p:extLst>
      <p:ext uri="{BB962C8B-B14F-4D97-AF65-F5344CB8AC3E}">
        <p14:creationId xmlns:p14="http://schemas.microsoft.com/office/powerpoint/2010/main" val="3456622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147" b="13147"/>
          <a:stretch>
            <a:fillRect/>
          </a:stretch>
        </p:blipFill>
        <p:spPr/>
      </p:pic>
    </p:spTree>
    <p:extLst>
      <p:ext uri="{BB962C8B-B14F-4D97-AF65-F5344CB8AC3E}">
        <p14:creationId xmlns:p14="http://schemas.microsoft.com/office/powerpoint/2010/main" val="274707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Examined the material on the websites of the five programs and interviewed someone from 3 of the programs-HTH, </a:t>
            </a:r>
            <a:r>
              <a:rPr lang="en-US" dirty="0" err="1" smtClean="0"/>
              <a:t>iTeach</a:t>
            </a:r>
            <a:r>
              <a:rPr lang="en-US" dirty="0" smtClean="0"/>
              <a:t>, and TEACH-NOW. </a:t>
            </a:r>
            <a:endParaRPr lang="en-US" dirty="0" smtClean="0"/>
          </a:p>
          <a:p>
            <a:endParaRPr lang="en-US" dirty="0"/>
          </a:p>
          <a:p>
            <a:r>
              <a:rPr lang="en-US" dirty="0" smtClean="0"/>
              <a:t>Relay </a:t>
            </a:r>
            <a:r>
              <a:rPr lang="en-US" dirty="0" smtClean="0"/>
              <a:t>and Match did not respond to repeated attempts for an interview between February and July 2016.</a:t>
            </a:r>
          </a:p>
          <a:p>
            <a:endParaRPr lang="en-US" dirty="0"/>
          </a:p>
          <a:p>
            <a:r>
              <a:rPr lang="en-US" dirty="0" smtClean="0"/>
              <a:t>Relay and Match finally responded when I asked them to verify the research and evaluation studies that I used in my analysis and asked them for any additional studies or evaluations.</a:t>
            </a:r>
            <a:endParaRPr lang="en-US" dirty="0"/>
          </a:p>
        </p:txBody>
      </p:sp>
    </p:spTree>
    <p:extLst>
      <p:ext uri="{BB962C8B-B14F-4D97-AF65-F5344CB8AC3E}">
        <p14:creationId xmlns:p14="http://schemas.microsoft.com/office/powerpoint/2010/main" val="2083340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Examined</a:t>
            </a:r>
            <a:endParaRPr lang="en-US" dirty="0"/>
          </a:p>
        </p:txBody>
      </p:sp>
      <p:sp>
        <p:nvSpPr>
          <p:cNvPr id="3" name="Content Placeholder 2"/>
          <p:cNvSpPr>
            <a:spLocks noGrp="1"/>
          </p:cNvSpPr>
          <p:nvPr>
            <p:ph idx="1"/>
          </p:nvPr>
        </p:nvSpPr>
        <p:spPr/>
        <p:txBody>
          <a:bodyPr/>
          <a:lstStyle/>
          <a:p>
            <a:r>
              <a:rPr lang="en-US" dirty="0" smtClean="0"/>
              <a:t>Four peer-reviewed syntheses of the research on alternative pathways to teaching.</a:t>
            </a:r>
          </a:p>
          <a:p>
            <a:endParaRPr lang="en-US" dirty="0"/>
          </a:p>
          <a:p>
            <a:r>
              <a:rPr lang="en-US" dirty="0" smtClean="0"/>
              <a:t>OERI 2001</a:t>
            </a:r>
          </a:p>
          <a:p>
            <a:r>
              <a:rPr lang="en-US" dirty="0" smtClean="0"/>
              <a:t>AERA 2005</a:t>
            </a:r>
          </a:p>
          <a:p>
            <a:r>
              <a:rPr lang="en-US" dirty="0" smtClean="0"/>
              <a:t>NRC 2010</a:t>
            </a:r>
          </a:p>
          <a:p>
            <a:r>
              <a:rPr lang="en-US" dirty="0" smtClean="0"/>
              <a:t>AERA/HRT 2016</a:t>
            </a:r>
            <a:endParaRPr lang="en-US" dirty="0"/>
          </a:p>
        </p:txBody>
      </p:sp>
    </p:spTree>
    <p:extLst>
      <p:ext uri="{BB962C8B-B14F-4D97-AF65-F5344CB8AC3E}">
        <p14:creationId xmlns:p14="http://schemas.microsoft.com/office/powerpoint/2010/main" val="152796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Examined</a:t>
            </a:r>
            <a:endParaRPr lang="en-US" dirty="0"/>
          </a:p>
        </p:txBody>
      </p:sp>
      <p:sp>
        <p:nvSpPr>
          <p:cNvPr id="3" name="Content Placeholder 2"/>
          <p:cNvSpPr>
            <a:spLocks noGrp="1"/>
          </p:cNvSpPr>
          <p:nvPr>
            <p:ph idx="1"/>
          </p:nvPr>
        </p:nvSpPr>
        <p:spPr/>
        <p:txBody>
          <a:bodyPr/>
          <a:lstStyle/>
          <a:p>
            <a:r>
              <a:rPr lang="en-US" dirty="0" smtClean="0"/>
              <a:t>Research and evaluations conducted by the programs themselves and discussed on their websites or in papers and reports posted on their websites.</a:t>
            </a:r>
            <a:endParaRPr lang="en-US" dirty="0"/>
          </a:p>
        </p:txBody>
      </p:sp>
    </p:spTree>
    <p:extLst>
      <p:ext uri="{BB962C8B-B14F-4D97-AF65-F5344CB8AC3E}">
        <p14:creationId xmlns:p14="http://schemas.microsoft.com/office/powerpoint/2010/main" val="336876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Syntheses</a:t>
            </a:r>
            <a:endParaRPr lang="en-US" dirty="0"/>
          </a:p>
        </p:txBody>
      </p:sp>
      <p:sp>
        <p:nvSpPr>
          <p:cNvPr id="3" name="Content Placeholder 2"/>
          <p:cNvSpPr>
            <a:spLocks noGrp="1"/>
          </p:cNvSpPr>
          <p:nvPr>
            <p:ph idx="1"/>
          </p:nvPr>
        </p:nvSpPr>
        <p:spPr/>
        <p:txBody>
          <a:bodyPr/>
          <a:lstStyle/>
          <a:p>
            <a:r>
              <a:rPr lang="en-US" dirty="0" smtClean="0"/>
              <a:t>Cochran-Smith &amp; Villegas 2016</a:t>
            </a:r>
          </a:p>
          <a:p>
            <a:endParaRPr lang="en-US" dirty="0"/>
          </a:p>
          <a:p>
            <a:pPr marL="457200" lvl="1" indent="0">
              <a:buNone/>
            </a:pPr>
            <a:r>
              <a:rPr lang="en-US" dirty="0" smtClean="0"/>
              <a:t>Studies are inconsistent and ultimately inconclusive at a broad level in terms of what they tell us about the effects of particular programs.</a:t>
            </a:r>
          </a:p>
          <a:p>
            <a:pPr marL="457200" lvl="1" indent="0">
              <a:buNone/>
            </a:pPr>
            <a:endParaRPr lang="en-US" dirty="0" smtClean="0"/>
          </a:p>
          <a:p>
            <a:pPr marL="457200" lvl="1" indent="0">
              <a:buNone/>
            </a:pPr>
            <a:r>
              <a:rPr lang="en-US" dirty="0" smtClean="0"/>
              <a:t>NRC 2010</a:t>
            </a:r>
          </a:p>
          <a:p>
            <a:pPr marL="457200" lvl="1" indent="0">
              <a:buNone/>
            </a:pPr>
            <a:r>
              <a:rPr lang="en-US" dirty="0" smtClean="0"/>
              <a:t>The lack of clear findings does not mean that the characteristics of pathways do not matter…</a:t>
            </a:r>
          </a:p>
          <a:p>
            <a:pPr marL="457200" lvl="1" indent="0">
              <a:buNone/>
            </a:pP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52476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 Program “Studies” </a:t>
            </a:r>
            <a:br>
              <a:rPr lang="en-US" dirty="0" smtClean="0"/>
            </a:br>
            <a:r>
              <a:rPr lang="en-US" dirty="0" smtClean="0"/>
              <a:t>and Other Evidence</a:t>
            </a:r>
            <a:endParaRPr lang="en-US" dirty="0"/>
          </a:p>
        </p:txBody>
      </p:sp>
      <p:sp>
        <p:nvSpPr>
          <p:cNvPr id="3" name="Content Placeholder 2"/>
          <p:cNvSpPr>
            <a:spLocks noGrp="1"/>
          </p:cNvSpPr>
          <p:nvPr>
            <p:ph idx="1"/>
          </p:nvPr>
        </p:nvSpPr>
        <p:spPr/>
        <p:txBody>
          <a:bodyPr/>
          <a:lstStyle/>
          <a:p>
            <a:r>
              <a:rPr lang="en-US" dirty="0" smtClean="0"/>
              <a:t>One peer-reviewed study of teacher-parent communication strategies taught in MTR that had a positive impact on students.</a:t>
            </a:r>
          </a:p>
          <a:p>
            <a:endParaRPr lang="en-US" dirty="0"/>
          </a:p>
          <a:p>
            <a:r>
              <a:rPr lang="en-US" dirty="0" smtClean="0"/>
              <a:t>Testimonials from graduates and employers.</a:t>
            </a:r>
          </a:p>
          <a:p>
            <a:endParaRPr lang="en-US" dirty="0"/>
          </a:p>
          <a:p>
            <a:r>
              <a:rPr lang="en-US" dirty="0" smtClean="0"/>
              <a:t>Success in raising student achievement in charters associated with programs.</a:t>
            </a:r>
            <a:endParaRPr lang="en-US" dirty="0"/>
          </a:p>
        </p:txBody>
      </p:sp>
    </p:spTree>
    <p:extLst>
      <p:ext uri="{BB962C8B-B14F-4D97-AF65-F5344CB8AC3E}">
        <p14:creationId xmlns:p14="http://schemas.microsoft.com/office/powerpoint/2010/main" val="186427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Program “Studies”</a:t>
            </a:r>
            <a:endParaRPr lang="en-US" dirty="0"/>
          </a:p>
        </p:txBody>
      </p:sp>
      <p:sp>
        <p:nvSpPr>
          <p:cNvPr id="3" name="Content Placeholder 2"/>
          <p:cNvSpPr>
            <a:spLocks noGrp="1"/>
          </p:cNvSpPr>
          <p:nvPr>
            <p:ph idx="1"/>
          </p:nvPr>
        </p:nvSpPr>
        <p:spPr/>
        <p:txBody>
          <a:bodyPr/>
          <a:lstStyle/>
          <a:p>
            <a:r>
              <a:rPr lang="en-US" dirty="0" smtClean="0"/>
              <a:t>Match and Relay presented vague data on teachers accomplishing their student achievement goals (Relay), and outperforming graduates from other programs (MTR).</a:t>
            </a:r>
          </a:p>
          <a:p>
            <a:endParaRPr lang="en-US" dirty="0"/>
          </a:p>
          <a:p>
            <a:r>
              <a:rPr lang="en-US" dirty="0" smtClean="0"/>
              <a:t>Some raw retention data (e.g., TEACH-NOW) with no information about teachers or contexts.</a:t>
            </a:r>
            <a:endParaRPr lang="en-US" dirty="0"/>
          </a:p>
        </p:txBody>
      </p:sp>
    </p:spTree>
    <p:extLst>
      <p:ext uri="{BB962C8B-B14F-4D97-AF65-F5344CB8AC3E}">
        <p14:creationId xmlns:p14="http://schemas.microsoft.com/office/powerpoint/2010/main" val="424745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no credible evidence (independent and vetted research or evaluations) that supports the claims made about these programs by themselves and by others.</a:t>
            </a:r>
          </a:p>
          <a:p>
            <a:endParaRPr lang="en-US" dirty="0"/>
          </a:p>
          <a:p>
            <a:r>
              <a:rPr lang="en-US" dirty="0" smtClean="0"/>
              <a:t>Based on the data that I was able to access, </a:t>
            </a:r>
            <a:r>
              <a:rPr lang="en-US" dirty="0" smtClean="0"/>
              <a:t>two </a:t>
            </a:r>
            <a:r>
              <a:rPr lang="en-US" dirty="0" smtClean="0"/>
              <a:t>of the programs, Relay and </a:t>
            </a:r>
            <a:r>
              <a:rPr lang="en-US" dirty="0" smtClean="0"/>
              <a:t>Match appear to contribute to the inequitable distribution of professionally prepared teachers and to the stratification of schools by social class and race.</a:t>
            </a:r>
            <a:endParaRPr lang="en-US" dirty="0"/>
          </a:p>
        </p:txBody>
      </p:sp>
    </p:spTree>
    <p:extLst>
      <p:ext uri="{BB962C8B-B14F-4D97-AF65-F5344CB8AC3E}">
        <p14:creationId xmlns:p14="http://schemas.microsoft.com/office/powerpoint/2010/main" val="1194569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 not provide funding streams and policies that privilege independent programs until justified by evidence.</a:t>
            </a:r>
          </a:p>
          <a:p>
            <a:endParaRPr lang="en-US" dirty="0"/>
          </a:p>
          <a:p>
            <a:r>
              <a:rPr lang="en-US" dirty="0" smtClean="0"/>
              <a:t>Be careful states about authorizing teacher preparation academies.</a:t>
            </a:r>
          </a:p>
          <a:p>
            <a:endParaRPr lang="en-US" dirty="0"/>
          </a:p>
          <a:p>
            <a:r>
              <a:rPr lang="en-US" dirty="0" smtClean="0"/>
              <a:t>Analyze both the costs and </a:t>
            </a:r>
            <a:r>
              <a:rPr lang="en-US" dirty="0" err="1" smtClean="0"/>
              <a:t>benfits</a:t>
            </a:r>
            <a:r>
              <a:rPr lang="en-US" dirty="0" smtClean="0"/>
              <a:t> </a:t>
            </a:r>
            <a:r>
              <a:rPr lang="en-US" dirty="0" err="1" smtClean="0"/>
              <a:t>fo</a:t>
            </a:r>
            <a:r>
              <a:rPr lang="en-US" dirty="0" smtClean="0"/>
              <a:t> different approaches and not just whether teachers can raise student achievement.</a:t>
            </a:r>
          </a:p>
          <a:p>
            <a:endParaRPr lang="en-US" dirty="0" smtClean="0"/>
          </a:p>
          <a:p>
            <a:r>
              <a:rPr lang="en-US" dirty="0" smtClean="0"/>
              <a:t>Monitoring provisions in state and federal polices to prevent further stratification. </a:t>
            </a:r>
            <a:endParaRPr lang="en-US" dirty="0"/>
          </a:p>
        </p:txBody>
      </p:sp>
    </p:spTree>
    <p:extLst>
      <p:ext uri="{BB962C8B-B14F-4D97-AF65-F5344CB8AC3E}">
        <p14:creationId xmlns:p14="http://schemas.microsoft.com/office/powerpoint/2010/main" val="311581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Programs, </a:t>
            </a:r>
            <a:r>
              <a:rPr lang="en-US" dirty="0" smtClean="0"/>
              <a:t>The HEA Regulations, and </a:t>
            </a:r>
            <a:r>
              <a:rPr lang="en-US" dirty="0" smtClean="0"/>
              <a:t>ESSA Title 2</a:t>
            </a:r>
            <a:endParaRPr lang="en-US" dirty="0"/>
          </a:p>
        </p:txBody>
      </p:sp>
      <p:sp>
        <p:nvSpPr>
          <p:cNvPr id="3" name="Content Placeholder 2"/>
          <p:cNvSpPr>
            <a:spLocks noGrp="1"/>
          </p:cNvSpPr>
          <p:nvPr>
            <p:ph idx="1"/>
          </p:nvPr>
        </p:nvSpPr>
        <p:spPr/>
        <p:txBody>
          <a:bodyPr/>
          <a:lstStyle/>
          <a:p>
            <a:r>
              <a:rPr lang="en-US" dirty="0" smtClean="0"/>
              <a:t>The </a:t>
            </a:r>
            <a:r>
              <a:rPr lang="en-US" dirty="0" smtClean="0"/>
              <a:t>Next Frontier for Entrepreneurs.</a:t>
            </a:r>
            <a:endParaRPr lang="en-US" dirty="0" smtClean="0"/>
          </a:p>
          <a:p>
            <a:endParaRPr lang="en-US" dirty="0"/>
          </a:p>
          <a:p>
            <a:endParaRPr lang="en-US" dirty="0" smtClean="0"/>
          </a:p>
          <a:p>
            <a:endParaRPr lang="en-US" dirty="0"/>
          </a:p>
          <a:p>
            <a:r>
              <a:rPr lang="en-US" dirty="0" smtClean="0"/>
              <a:t>Putting Programs Out of Business (</a:t>
            </a:r>
            <a:r>
              <a:rPr lang="en-US" dirty="0" err="1" smtClean="0"/>
              <a:t>Merrow</a:t>
            </a:r>
            <a:r>
              <a:rPr lang="en-US" dirty="0" smtClean="0"/>
              <a:t>).</a:t>
            </a:r>
            <a:endParaRPr lang="en-US" dirty="0"/>
          </a:p>
        </p:txBody>
      </p:sp>
    </p:spTree>
    <p:extLst>
      <p:ext uri="{BB962C8B-B14F-4D97-AF65-F5344CB8AC3E}">
        <p14:creationId xmlns:p14="http://schemas.microsoft.com/office/powerpoint/2010/main" val="20676544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Evidence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2286000" y="2413338"/>
            <a:ext cx="4572000" cy="3785652"/>
          </a:xfrm>
          <a:prstGeom prst="rect">
            <a:avLst/>
          </a:prstGeom>
        </p:spPr>
        <p:txBody>
          <a:bodyPr>
            <a:spAutoFit/>
          </a:bodyPr>
          <a:lstStyle/>
          <a:p>
            <a:r>
              <a:rPr lang="en-US" sz="2400" dirty="0"/>
              <a:t>"We have made major progress during this Administration in directing investments in education to evidence-based </a:t>
            </a:r>
            <a:r>
              <a:rPr lang="en-US" sz="2400" dirty="0" smtClean="0"/>
              <a:t>strategies …Relevant</a:t>
            </a:r>
            <a:r>
              <a:rPr lang="en-US" sz="2400" dirty="0"/>
              <a:t>, rigorous evidence must be an essential part of a strong framework for decision-making</a:t>
            </a:r>
            <a:r>
              <a:rPr lang="en-US" sz="2400" dirty="0" smtClean="0"/>
              <a:t>.”</a:t>
            </a:r>
          </a:p>
          <a:p>
            <a:endParaRPr lang="en-US" sz="2400" dirty="0" smtClean="0"/>
          </a:p>
          <a:p>
            <a:r>
              <a:rPr lang="en-US" sz="2400" dirty="0" smtClean="0"/>
              <a:t>Secretary of Education, John King </a:t>
            </a:r>
          </a:p>
          <a:p>
            <a:r>
              <a:rPr lang="en-US" sz="2400" dirty="0" smtClean="0"/>
              <a:t>September 2016</a:t>
            </a:r>
            <a:endParaRPr lang="en-US" sz="2400" dirty="0"/>
          </a:p>
        </p:txBody>
      </p:sp>
    </p:spTree>
    <p:extLst>
      <p:ext uri="{BB962C8B-B14F-4D97-AF65-F5344CB8AC3E}">
        <p14:creationId xmlns:p14="http://schemas.microsoft.com/office/powerpoint/2010/main" val="33238102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OF MEDIOCRITY</a:t>
            </a:r>
            <a:endParaRPr lang="en-US" dirty="0"/>
          </a:p>
        </p:txBody>
      </p:sp>
      <p:pic>
        <p:nvPicPr>
          <p:cNvPr id="4" name="Content Placeholder 3" descr="keller.jpg"/>
          <p:cNvPicPr>
            <a:picLocks noGrp="1" noChangeAspect="1"/>
          </p:cNvPicPr>
          <p:nvPr>
            <p:ph idx="1"/>
          </p:nvPr>
        </p:nvPicPr>
        <p:blipFill>
          <a:blip r:embed="rId3">
            <a:extLst>
              <a:ext uri="{28A0092B-C50C-407E-A947-70E740481C1C}">
                <a14:useLocalDpi xmlns:a14="http://schemas.microsoft.com/office/drawing/2010/main" val="0"/>
              </a:ext>
            </a:extLst>
          </a:blip>
          <a:srcRect t="13739" b="13739"/>
          <a:stretch>
            <a:fillRect/>
          </a:stretch>
        </p:blipFill>
        <p:spPr/>
      </p:pic>
    </p:spTree>
    <p:extLst>
      <p:ext uri="{BB962C8B-B14F-4D97-AF65-F5344CB8AC3E}">
        <p14:creationId xmlns:p14="http://schemas.microsoft.com/office/powerpoint/2010/main" val="15404380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ACCUSATIONS OF FAILURE</a:t>
            </a:r>
            <a:endParaRPr lang="en-US" dirty="0"/>
          </a:p>
        </p:txBody>
      </p:sp>
      <p:sp>
        <p:nvSpPr>
          <p:cNvPr id="3" name="Content Placeholder 2"/>
          <p:cNvSpPr>
            <a:spLocks noGrp="1"/>
          </p:cNvSpPr>
          <p:nvPr>
            <p:ph idx="1"/>
          </p:nvPr>
        </p:nvSpPr>
        <p:spPr/>
        <p:txBody>
          <a:bodyPr>
            <a:normAutofit/>
          </a:bodyPr>
          <a:lstStyle/>
          <a:p>
            <a:r>
              <a:rPr lang="en-US" dirty="0" smtClean="0"/>
              <a:t>IT IS A KNOWN FACT THAT TEACHER EDUCATION HAS FAILED (KATE WALSH, NATIONAL COUNCIL ON TEACHER QUALITY)</a:t>
            </a:r>
          </a:p>
          <a:p>
            <a:endParaRPr lang="en-US" dirty="0" smtClean="0"/>
          </a:p>
          <a:p>
            <a:pPr marL="0" indent="0">
              <a:buNone/>
            </a:pP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4726002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THOMAS ARNETT (CLAYTON CHRISTIANSON INSTITUTE FOR DISRUPTIVE INNOVATION).</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0" indent="0">
              <a:buNone/>
            </a:pPr>
            <a:endParaRPr lang="en-US" dirty="0"/>
          </a:p>
          <a:p>
            <a:pPr marL="0" indent="0">
              <a:buNone/>
            </a:pPr>
            <a:r>
              <a:rPr lang="en-US" dirty="0" smtClean="0"/>
              <a:t>DESPITE A FAIR AMOUNT OF CONSENSUS REGARDING NEEDED REFORMS, SCHOOLS OF EDUCATION SEEM TO HAVE DONE LITTLE OVER THE LAST 30 YEARS TO FUNDAMENTALLY CHANGE THEIR BUSINESS MODELS TO ALIGN WITH SUGGESTED REFORMS.</a:t>
            </a:r>
            <a:endParaRPr lang="en-US" dirty="0"/>
          </a:p>
        </p:txBody>
      </p:sp>
    </p:spTree>
    <p:extLst>
      <p:ext uri="{BB962C8B-B14F-4D97-AF65-F5344CB8AC3E}">
        <p14:creationId xmlns:p14="http://schemas.microsoft.com/office/powerpoint/2010/main" val="11055780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2551837"/>
            <a:ext cx="4572000" cy="3970318"/>
          </a:xfrm>
          <a:prstGeom prst="rect">
            <a:avLst/>
          </a:prstGeom>
        </p:spPr>
        <p:txBody>
          <a:bodyPr>
            <a:spAutoFit/>
          </a:bodyPr>
          <a:lstStyle/>
          <a:p>
            <a:r>
              <a:rPr lang="en-US" sz="2800" dirty="0"/>
              <a:t>Norman Atkins, Relay's co-founder and president, says Drake and other leaders of traditional institutions are probably "anxious" about needed changes that are taking place in "a field that has not made a lot of progress in a very long time."</a:t>
            </a:r>
          </a:p>
        </p:txBody>
      </p:sp>
    </p:spTree>
    <p:extLst>
      <p:ext uri="{BB962C8B-B14F-4D97-AF65-F5344CB8AC3E}">
        <p14:creationId xmlns:p14="http://schemas.microsoft.com/office/powerpoint/2010/main" val="30011154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a:t>	</a:t>
            </a:r>
            <a:r>
              <a:rPr lang="en-US" dirty="0" smtClean="0"/>
              <a:t>		“Teacher preparation 2.0”</a:t>
            </a:r>
          </a:p>
          <a:p>
            <a:pPr marL="0" indent="0">
              <a:buNone/>
            </a:pPr>
            <a:endParaRPr lang="en-US" dirty="0"/>
          </a:p>
          <a:p>
            <a:pPr marL="0" indent="0">
              <a:buNone/>
            </a:pPr>
            <a:r>
              <a:rPr lang="en-US" dirty="0" smtClean="0"/>
              <a:t>			Billie </a:t>
            </a:r>
            <a:r>
              <a:rPr lang="en-US" dirty="0" err="1" smtClean="0"/>
              <a:t>Gastic</a:t>
            </a:r>
            <a:r>
              <a:rPr lang="en-US" dirty="0" smtClean="0"/>
              <a:t>, former Research Director, 						Relay GSE </a:t>
            </a:r>
            <a:endParaRPr lang="en-US" dirty="0"/>
          </a:p>
        </p:txBody>
      </p:sp>
    </p:spTree>
    <p:extLst>
      <p:ext uri="{BB962C8B-B14F-4D97-AF65-F5344CB8AC3E}">
        <p14:creationId xmlns:p14="http://schemas.microsoft.com/office/powerpoint/2010/main" val="31507062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smtClean="0"/>
              <a:t>		“Startup teacher education”</a:t>
            </a:r>
          </a:p>
          <a:p>
            <a:endParaRPr lang="en-US" dirty="0"/>
          </a:p>
          <a:p>
            <a:pPr marL="0" indent="0">
              <a:buNone/>
            </a:pPr>
            <a:r>
              <a:rPr lang="en-US" dirty="0" smtClean="0"/>
              <a:t>		Thomas Arnett, Clayton Christianson 				Institute for Disruptive Innovation</a:t>
            </a:r>
            <a:endParaRPr lang="en-US" dirty="0"/>
          </a:p>
        </p:txBody>
      </p:sp>
    </p:spTree>
    <p:extLst>
      <p:ext uri="{BB962C8B-B14F-4D97-AF65-F5344CB8AC3E}">
        <p14:creationId xmlns:p14="http://schemas.microsoft.com/office/powerpoint/2010/main" val="288154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triloquismforfunandprofi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0"/>
            <a:ext cx="4417391" cy="6858000"/>
          </a:xfrm>
          <a:prstGeom prst="rect">
            <a:avLst/>
          </a:prstGeom>
        </p:spPr>
      </p:pic>
    </p:spTree>
    <p:extLst>
      <p:ext uri="{BB962C8B-B14F-4D97-AF65-F5344CB8AC3E}">
        <p14:creationId xmlns:p14="http://schemas.microsoft.com/office/powerpoint/2010/main" val="5942371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ho-Chamber-Pic0504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3109865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Ventriloquism and Echo Chambers at Work</a:t>
            </a:r>
            <a:endParaRPr lang="en-US" dirty="0"/>
          </a:p>
        </p:txBody>
      </p:sp>
      <p:sp>
        <p:nvSpPr>
          <p:cNvPr id="3" name="Content Placeholder 2"/>
          <p:cNvSpPr>
            <a:spLocks noGrp="1"/>
          </p:cNvSpPr>
          <p:nvPr>
            <p:ph idx="1"/>
          </p:nvPr>
        </p:nvSpPr>
        <p:spPr/>
        <p:txBody>
          <a:bodyPr>
            <a:normAutofit lnSpcReduction="10000"/>
          </a:bodyPr>
          <a:lstStyle/>
          <a:p>
            <a:r>
              <a:rPr lang="en-US" dirty="0" smtClean="0"/>
              <a:t>The Levine Report</a:t>
            </a:r>
          </a:p>
          <a:p>
            <a:endParaRPr lang="en-US" dirty="0"/>
          </a:p>
          <a:p>
            <a:r>
              <a:rPr lang="en-US" dirty="0" smtClean="0"/>
              <a:t>Relay Graduate School of Education</a:t>
            </a:r>
          </a:p>
          <a:p>
            <a:endParaRPr lang="en-US" dirty="0"/>
          </a:p>
          <a:p>
            <a:r>
              <a:rPr lang="en-US" dirty="0" smtClean="0"/>
              <a:t>NCTQ</a:t>
            </a:r>
          </a:p>
          <a:p>
            <a:endParaRPr lang="en-US" dirty="0"/>
          </a:p>
          <a:p>
            <a:r>
              <a:rPr lang="en-US" dirty="0" smtClean="0"/>
              <a:t>2012 House and Workforce Committee Hearing on Alternative Certification</a:t>
            </a:r>
            <a:endParaRPr lang="en-US" dirty="0"/>
          </a:p>
        </p:txBody>
      </p:sp>
    </p:spTree>
    <p:extLst>
      <p:ext uri="{BB962C8B-B14F-4D97-AF65-F5344CB8AC3E}">
        <p14:creationId xmlns:p14="http://schemas.microsoft.com/office/powerpoint/2010/main" val="86741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3970318"/>
          </a:xfrm>
          <a:prstGeom prst="rect">
            <a:avLst/>
          </a:prstGeom>
        </p:spPr>
        <p:txBody>
          <a:bodyPr>
            <a:spAutoFit/>
          </a:bodyPr>
          <a:lstStyle/>
          <a:p>
            <a:r>
              <a:rPr lang="en-US" sz="2800" dirty="0"/>
              <a:t>Arne Duncan, October 2016</a:t>
            </a:r>
          </a:p>
          <a:p>
            <a:r>
              <a:rPr lang="en-US" sz="2800" dirty="0"/>
              <a:t> </a:t>
            </a:r>
          </a:p>
          <a:p>
            <a:r>
              <a:rPr lang="en-US" sz="2800" dirty="0"/>
              <a:t>The system we have for training teachers lacks rigor, is out of step with the times, and is given to extreme grade inflation that leaves teachers unprepared and their future students at risk.</a:t>
            </a:r>
          </a:p>
        </p:txBody>
      </p:sp>
    </p:spTree>
    <p:extLst>
      <p:ext uri="{BB962C8B-B14F-4D97-AF65-F5344CB8AC3E}">
        <p14:creationId xmlns:p14="http://schemas.microsoft.com/office/powerpoint/2010/main" val="30385760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Apocryphal Claims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551837"/>
            <a:ext cx="4572000" cy="3970318"/>
          </a:xfrm>
          <a:prstGeom prst="rect">
            <a:avLst/>
          </a:prstGeom>
        </p:spPr>
        <p:txBody>
          <a:bodyPr>
            <a:spAutoFit/>
          </a:bodyPr>
          <a:lstStyle/>
          <a:p>
            <a:r>
              <a:rPr lang="en-US" sz="2800" dirty="0"/>
              <a:t>Relay receives </a:t>
            </a:r>
            <a:r>
              <a:rPr lang="en-US" sz="2800" dirty="0" smtClean="0"/>
              <a:t>continually receives praise </a:t>
            </a:r>
            <a:r>
              <a:rPr lang="en-US" sz="2800" dirty="0"/>
              <a:t>from the Department of Education for offering programs that “require teachers to demonstrate evidence of effectiveness in classrooms before </a:t>
            </a:r>
            <a:r>
              <a:rPr lang="en-US" sz="2800" dirty="0" smtClean="0"/>
              <a:t>completion.” </a:t>
            </a:r>
            <a:endParaRPr lang="en-US" sz="2800" dirty="0"/>
          </a:p>
          <a:p>
            <a:r>
              <a:rPr lang="en-US" sz="2800" dirty="0"/>
              <a:t> </a:t>
            </a:r>
          </a:p>
        </p:txBody>
      </p:sp>
    </p:spTree>
    <p:extLst>
      <p:ext uri="{BB962C8B-B14F-4D97-AF65-F5344CB8AC3E}">
        <p14:creationId xmlns:p14="http://schemas.microsoft.com/office/powerpoint/2010/main" val="33125756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0"/>
            <a:ext cx="9144000" cy="4826000"/>
          </a:xfrm>
          <a:prstGeom prst="rect">
            <a:avLst/>
          </a:prstGeom>
        </p:spPr>
      </p:pic>
    </p:spTree>
    <p:extLst>
      <p:ext uri="{BB962C8B-B14F-4D97-AF65-F5344CB8AC3E}">
        <p14:creationId xmlns:p14="http://schemas.microsoft.com/office/powerpoint/2010/main" val="31317097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554545"/>
          </a:xfrm>
          <a:prstGeom prst="rect">
            <a:avLst/>
          </a:prstGeom>
        </p:spPr>
        <p:txBody>
          <a:bodyPr>
            <a:spAutoFit/>
          </a:bodyPr>
          <a:lstStyle/>
          <a:p>
            <a:r>
              <a:rPr lang="en-US" sz="3200" dirty="0"/>
              <a:t>Help Teachers Before </a:t>
            </a:r>
            <a:r>
              <a:rPr lang="en-US" sz="3200" dirty="0" smtClean="0"/>
              <a:t>	They </a:t>
            </a:r>
            <a:r>
              <a:rPr lang="en-US" sz="3200" dirty="0"/>
              <a:t>Get </a:t>
            </a:r>
            <a:r>
              <a:rPr lang="en-US" sz="3200" dirty="0" smtClean="0"/>
              <a:t>to Class</a:t>
            </a:r>
          </a:p>
          <a:p>
            <a:endParaRPr lang="en-US" sz="3200" dirty="0"/>
          </a:p>
          <a:p>
            <a:r>
              <a:rPr lang="en-US" sz="3200" dirty="0" smtClean="0"/>
              <a:t>New York Times Editorial</a:t>
            </a:r>
          </a:p>
          <a:p>
            <a:r>
              <a:rPr lang="en-US" sz="3200" dirty="0" smtClean="0"/>
              <a:t>	October 14, 2016 </a:t>
            </a:r>
            <a:endParaRPr lang="en-US" sz="3200" dirty="0"/>
          </a:p>
        </p:txBody>
      </p:sp>
    </p:spTree>
    <p:extLst>
      <p:ext uri="{BB962C8B-B14F-4D97-AF65-F5344CB8AC3E}">
        <p14:creationId xmlns:p14="http://schemas.microsoft.com/office/powerpoint/2010/main" val="30077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Supporters of the HEA ‘Rules”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 Reform Now</a:t>
            </a:r>
          </a:p>
          <a:p>
            <a:r>
              <a:rPr lang="en-US" dirty="0" smtClean="0"/>
              <a:t>Deans for Impact</a:t>
            </a:r>
          </a:p>
          <a:p>
            <a:r>
              <a:rPr lang="en-US" dirty="0" smtClean="0"/>
              <a:t>Democrats for Education Reform</a:t>
            </a:r>
          </a:p>
          <a:p>
            <a:r>
              <a:rPr lang="en-US" dirty="0" smtClean="0"/>
              <a:t>National Council on Teacher Quality</a:t>
            </a:r>
          </a:p>
          <a:p>
            <a:r>
              <a:rPr lang="en-US" dirty="0" smtClean="0"/>
              <a:t>TFA</a:t>
            </a:r>
          </a:p>
          <a:p>
            <a:r>
              <a:rPr lang="en-US" dirty="0" smtClean="0"/>
              <a:t>TNTP</a:t>
            </a:r>
          </a:p>
          <a:p>
            <a:r>
              <a:rPr lang="en-US" dirty="0" smtClean="0"/>
              <a:t>Chiefs for Change</a:t>
            </a:r>
          </a:p>
          <a:p>
            <a:r>
              <a:rPr lang="en-US" dirty="0" smtClean="0"/>
              <a:t>Relay GSE</a:t>
            </a:r>
          </a:p>
          <a:p>
            <a:r>
              <a:rPr lang="en-US" dirty="0" smtClean="0"/>
              <a:t>Success Academy Charter Schools</a:t>
            </a:r>
            <a:endParaRPr lang="en-US" dirty="0"/>
          </a:p>
        </p:txBody>
      </p:sp>
    </p:spTree>
    <p:extLst>
      <p:ext uri="{BB962C8B-B14F-4D97-AF65-F5344CB8AC3E}">
        <p14:creationId xmlns:p14="http://schemas.microsoft.com/office/powerpoint/2010/main" val="11725360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the Regulations in LA</a:t>
            </a:r>
            <a:endParaRPr lang="en-US" dirty="0"/>
          </a:p>
        </p:txBody>
      </p:sp>
      <p:sp>
        <p:nvSpPr>
          <p:cNvPr id="3" name="Content Placeholder 2"/>
          <p:cNvSpPr>
            <a:spLocks noGrp="1"/>
          </p:cNvSpPr>
          <p:nvPr>
            <p:ph idx="1"/>
          </p:nvPr>
        </p:nvSpPr>
        <p:spPr/>
        <p:txBody>
          <a:bodyPr>
            <a:normAutofit/>
          </a:bodyPr>
          <a:lstStyle/>
          <a:p>
            <a:r>
              <a:rPr lang="en-US" dirty="0" smtClean="0"/>
              <a:t>Not there- AACTE, CAEP, CSSO, NASDTEC, NEA, AFT.</a:t>
            </a:r>
          </a:p>
          <a:p>
            <a:endParaRPr lang="en-US" dirty="0"/>
          </a:p>
          <a:p>
            <a:r>
              <a:rPr lang="en-US" dirty="0" smtClean="0"/>
              <a:t>Was there- Undersecretary Ted Mitchell, Ben Riley Exec Director Deans for Impact+ USC faculty and friends.</a:t>
            </a:r>
            <a:endParaRPr lang="en-US" dirty="0"/>
          </a:p>
          <a:p>
            <a:endParaRPr lang="en-US" dirty="0"/>
          </a:p>
        </p:txBody>
      </p:sp>
    </p:spTree>
    <p:extLst>
      <p:ext uri="{BB962C8B-B14F-4D97-AF65-F5344CB8AC3E}">
        <p14:creationId xmlns:p14="http://schemas.microsoft.com/office/powerpoint/2010/main" val="1442837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Ed Schools Respond?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Ignore it all.</a:t>
            </a:r>
          </a:p>
          <a:p>
            <a:endParaRPr lang="en-US" dirty="0"/>
          </a:p>
          <a:p>
            <a:r>
              <a:rPr lang="en-US" dirty="0" smtClean="0"/>
              <a:t>Defend the status quo and brag about all of the good things we are doing in </a:t>
            </a:r>
            <a:r>
              <a:rPr lang="en-US" dirty="0" err="1" smtClean="0"/>
              <a:t>ed</a:t>
            </a:r>
            <a:r>
              <a:rPr lang="en-US" dirty="0" smtClean="0"/>
              <a:t> schools.</a:t>
            </a:r>
          </a:p>
          <a:p>
            <a:endParaRPr lang="en-US" dirty="0"/>
          </a:p>
          <a:p>
            <a:r>
              <a:rPr lang="en-US" dirty="0" smtClean="0"/>
              <a:t>Accuse the “invaders” of being greedy neoliberals out to wreck public education.</a:t>
            </a:r>
          </a:p>
          <a:p>
            <a:endParaRPr lang="en-US" dirty="0"/>
          </a:p>
          <a:p>
            <a:r>
              <a:rPr lang="en-US" dirty="0" smtClean="0"/>
              <a:t>Recognize the reality, and push all programs to meet high standards for a professional education for teachers.</a:t>
            </a:r>
            <a:endParaRPr lang="en-US" dirty="0"/>
          </a:p>
        </p:txBody>
      </p:sp>
    </p:spTree>
    <p:extLst>
      <p:ext uri="{BB962C8B-B14F-4D97-AF65-F5344CB8AC3E}">
        <p14:creationId xmlns:p14="http://schemas.microsoft.com/office/powerpoint/2010/main" val="4214528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 it alone</a:t>
            </a:r>
          </a:p>
          <a:p>
            <a:endParaRPr lang="en-US" dirty="0"/>
          </a:p>
          <a:p>
            <a:r>
              <a:rPr lang="en-US" dirty="0" smtClean="0"/>
              <a:t>Form alliances with districts, teacher unions, local community leaders and advocate for strong public education and a well supported teaching profession.</a:t>
            </a:r>
            <a:endParaRPr lang="en-US" dirty="0"/>
          </a:p>
        </p:txBody>
      </p:sp>
    </p:spTree>
    <p:extLst>
      <p:ext uri="{BB962C8B-B14F-4D97-AF65-F5344CB8AC3E}">
        <p14:creationId xmlns:p14="http://schemas.microsoft.com/office/powerpoint/2010/main" val="2134872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cs typeface="+mj-cs"/>
              </a:rPr>
              <a:t>Current Debates in Teacher Education</a:t>
            </a:r>
          </a:p>
        </p:txBody>
      </p:sp>
      <p:sp>
        <p:nvSpPr>
          <p:cNvPr id="15362" name="TextBox 2"/>
          <p:cNvSpPr txBox="1">
            <a:spLocks noChangeArrowheads="1"/>
          </p:cNvSpPr>
          <p:nvPr/>
        </p:nvSpPr>
        <p:spPr bwMode="auto">
          <a:xfrm>
            <a:off x="1219200" y="2590800"/>
            <a:ext cx="632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dirty="0" smtClean="0">
                <a:latin typeface="Optima" charset="0"/>
                <a:ea typeface="AppleGothic" charset="0"/>
                <a:cs typeface="AppleGothic" charset="0"/>
              </a:rPr>
              <a:t>Defenders (1.0)</a:t>
            </a:r>
            <a:endParaRPr lang="en-US" sz="3600" dirty="0">
              <a:latin typeface="Optima" charset="0"/>
              <a:ea typeface="AppleGothic" charset="0"/>
              <a:cs typeface="AppleGothic" charset="0"/>
            </a:endParaRPr>
          </a:p>
          <a:p>
            <a:pPr algn="ctr"/>
            <a:endParaRPr lang="en-US" sz="3600" dirty="0">
              <a:latin typeface="Optima" charset="0"/>
              <a:ea typeface="AppleGothic" charset="0"/>
              <a:cs typeface="AppleGothic" charset="0"/>
            </a:endParaRPr>
          </a:p>
          <a:p>
            <a:pPr algn="ctr"/>
            <a:r>
              <a:rPr lang="en-US" sz="3600" dirty="0" smtClean="0">
                <a:latin typeface="Optima" charset="0"/>
                <a:ea typeface="AppleGothic" charset="0"/>
                <a:cs typeface="AppleGothic" charset="0"/>
              </a:rPr>
              <a:t>Reformers (2.0)</a:t>
            </a:r>
            <a:endParaRPr lang="en-US" sz="3600" dirty="0">
              <a:latin typeface="Optima" charset="0"/>
              <a:ea typeface="AppleGothic" charset="0"/>
              <a:cs typeface="AppleGothic" charset="0"/>
            </a:endParaRPr>
          </a:p>
          <a:p>
            <a:pPr algn="ctr"/>
            <a:endParaRPr lang="en-US" sz="3600" dirty="0">
              <a:latin typeface="Optima" charset="0"/>
              <a:ea typeface="AppleGothic" charset="0"/>
              <a:cs typeface="AppleGothic" charset="0"/>
            </a:endParaRPr>
          </a:p>
          <a:p>
            <a:pPr algn="ctr"/>
            <a:r>
              <a:rPr lang="en-US" sz="3600" dirty="0" smtClean="0">
                <a:solidFill>
                  <a:srgbClr val="FFFF00"/>
                </a:solidFill>
                <a:latin typeface="Optima" charset="0"/>
                <a:ea typeface="AppleGothic" charset="0"/>
                <a:cs typeface="AppleGothic" charset="0"/>
              </a:rPr>
              <a:t>Transformers (3.0)</a:t>
            </a:r>
            <a:endParaRPr lang="en-US" sz="3600" dirty="0">
              <a:solidFill>
                <a:srgbClr val="FFFF00"/>
              </a:solidFill>
              <a:latin typeface="Optima" charset="0"/>
              <a:ea typeface="AppleGothic" charset="0"/>
              <a:cs typeface="AppleGothic" charset="0"/>
            </a:endParaRPr>
          </a:p>
        </p:txBody>
      </p:sp>
    </p:spTree>
    <p:extLst>
      <p:ext uri="{BB962C8B-B14F-4D97-AF65-F5344CB8AC3E}">
        <p14:creationId xmlns:p14="http://schemas.microsoft.com/office/powerpoint/2010/main" val="7968158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dirty="0" smtClean="0"/>
              <a:t>A NEW ARCHITECTURE FOR TEACHER EDUCATION</a:t>
            </a:r>
            <a:endParaRPr lang="en-US" dirty="0" smtClean="0">
              <a:cs typeface="+mj-cs"/>
            </a:endParaRPr>
          </a:p>
        </p:txBody>
      </p:sp>
      <p:grpSp>
        <p:nvGrpSpPr>
          <p:cNvPr id="23554" name="Group 16"/>
          <p:cNvGrpSpPr>
            <a:grpSpLocks/>
          </p:cNvGrpSpPr>
          <p:nvPr/>
        </p:nvGrpSpPr>
        <p:grpSpPr bwMode="auto">
          <a:xfrm>
            <a:off x="3200400" y="1752600"/>
            <a:ext cx="2971800" cy="2743200"/>
            <a:chOff x="1632" y="1152"/>
            <a:chExt cx="1872" cy="1728"/>
          </a:xfrm>
        </p:grpSpPr>
        <p:sp>
          <p:nvSpPr>
            <p:cNvPr id="5123" name="Oval 3"/>
            <p:cNvSpPr>
              <a:spLocks noChangeArrowheads="1"/>
            </p:cNvSpPr>
            <p:nvPr/>
          </p:nvSpPr>
          <p:spPr bwMode="auto">
            <a:xfrm>
              <a:off x="1632" y="1152"/>
              <a:ext cx="1872" cy="1728"/>
            </a:xfrm>
            <a:prstGeom prst="ellipse">
              <a:avLst/>
            </a:prstGeom>
            <a:solidFill>
              <a:schemeClr val="folHlink">
                <a:alpha val="50000"/>
              </a:schemeClr>
            </a:solidFill>
            <a:ln w="28575">
              <a:solidFill>
                <a:srgbClr val="000000"/>
              </a:solidFill>
              <a:round/>
              <a:headEnd/>
              <a:tailEnd/>
            </a:ln>
            <a:effectLst/>
            <a:extLst/>
          </p:spPr>
          <p:txBody>
            <a:bodyPr wrap="none" anchor="ctr"/>
            <a:lstStyle/>
            <a:p>
              <a:pPr>
                <a:defRPr/>
              </a:pPr>
              <a:endParaRPr lang="en-US" dirty="0">
                <a:cs typeface="+mn-cs"/>
              </a:endParaRPr>
            </a:p>
          </p:txBody>
        </p:sp>
        <p:sp>
          <p:nvSpPr>
            <p:cNvPr id="23563" name="Text Box 4"/>
            <p:cNvSpPr txBox="1">
              <a:spLocks noChangeArrowheads="1"/>
            </p:cNvSpPr>
            <p:nvPr/>
          </p:nvSpPr>
          <p:spPr bwMode="auto">
            <a:xfrm>
              <a:off x="1882" y="1344"/>
              <a:ext cx="137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School</a:t>
              </a:r>
            </a:p>
            <a:p>
              <a:pPr algn="ctr">
                <a:spcBef>
                  <a:spcPct val="50000"/>
                </a:spcBef>
              </a:pPr>
              <a:r>
                <a:rPr lang="en-US" sz="1400">
                  <a:solidFill>
                    <a:srgbClr val="000000"/>
                  </a:solidFill>
                  <a:latin typeface="Optima" charset="0"/>
                </a:rPr>
                <a:t>Practitioner Knowledge</a:t>
              </a:r>
              <a:endParaRPr lang="en-US" sz="1400" b="1">
                <a:solidFill>
                  <a:srgbClr val="000000"/>
                </a:solidFill>
                <a:latin typeface="Optima" charset="0"/>
              </a:endParaRPr>
            </a:p>
          </p:txBody>
        </p:sp>
      </p:grpSp>
      <p:grpSp>
        <p:nvGrpSpPr>
          <p:cNvPr id="23555" name="Group 12"/>
          <p:cNvGrpSpPr>
            <a:grpSpLocks/>
          </p:cNvGrpSpPr>
          <p:nvPr/>
        </p:nvGrpSpPr>
        <p:grpSpPr bwMode="auto">
          <a:xfrm>
            <a:off x="4267200" y="3505200"/>
            <a:ext cx="3276600" cy="2743200"/>
            <a:chOff x="2448" y="2064"/>
            <a:chExt cx="2064" cy="1728"/>
          </a:xfrm>
        </p:grpSpPr>
        <p:sp>
          <p:nvSpPr>
            <p:cNvPr id="5126" name="Oval 6"/>
            <p:cNvSpPr>
              <a:spLocks noChangeArrowheads="1"/>
            </p:cNvSpPr>
            <p:nvPr/>
          </p:nvSpPr>
          <p:spPr bwMode="auto">
            <a:xfrm>
              <a:off x="2448" y="2064"/>
              <a:ext cx="1872" cy="1728"/>
            </a:xfrm>
            <a:prstGeom prst="ellipse">
              <a:avLst/>
            </a:prstGeom>
            <a:solidFill>
              <a:schemeClr val="accent2">
                <a:alpha val="50000"/>
              </a:schemeClr>
            </a:solidFill>
            <a:ln w="28575">
              <a:solidFill>
                <a:srgbClr val="000000"/>
              </a:solidFill>
              <a:round/>
              <a:headEnd/>
              <a:tailEnd/>
            </a:ln>
            <a:effectLst/>
            <a:extLst/>
          </p:spPr>
          <p:txBody>
            <a:bodyPr wrap="none" anchor="ctr"/>
            <a:lstStyle/>
            <a:p>
              <a:pPr>
                <a:defRPr/>
              </a:pPr>
              <a:endParaRPr lang="en-US" dirty="0">
                <a:cs typeface="+mn-cs"/>
              </a:endParaRPr>
            </a:p>
          </p:txBody>
        </p:sp>
        <p:sp>
          <p:nvSpPr>
            <p:cNvPr id="23561" name="Text Box 7"/>
            <p:cNvSpPr txBox="1">
              <a:spLocks noChangeArrowheads="1"/>
            </p:cNvSpPr>
            <p:nvPr/>
          </p:nvSpPr>
          <p:spPr bwMode="auto">
            <a:xfrm>
              <a:off x="3014" y="2641"/>
              <a:ext cx="149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Community</a:t>
              </a:r>
            </a:p>
            <a:p>
              <a:pPr algn="ctr">
                <a:spcBef>
                  <a:spcPct val="50000"/>
                </a:spcBef>
              </a:pPr>
              <a:r>
                <a:rPr lang="en-US" sz="1400">
                  <a:solidFill>
                    <a:srgbClr val="000000"/>
                  </a:solidFill>
                  <a:latin typeface="Optima" charset="0"/>
                </a:rPr>
                <a:t>Community-Based Knowledge</a:t>
              </a:r>
              <a:endParaRPr lang="en-US" b="1">
                <a:latin typeface="Optima" charset="0"/>
              </a:endParaRPr>
            </a:p>
          </p:txBody>
        </p:sp>
      </p:grpSp>
      <p:grpSp>
        <p:nvGrpSpPr>
          <p:cNvPr id="23556" name="Group 15"/>
          <p:cNvGrpSpPr>
            <a:grpSpLocks/>
          </p:cNvGrpSpPr>
          <p:nvPr/>
        </p:nvGrpSpPr>
        <p:grpSpPr bwMode="auto">
          <a:xfrm>
            <a:off x="1936750" y="3505200"/>
            <a:ext cx="3092450" cy="2743200"/>
            <a:chOff x="788" y="2064"/>
            <a:chExt cx="1948" cy="1728"/>
          </a:xfrm>
        </p:grpSpPr>
        <p:sp>
          <p:nvSpPr>
            <p:cNvPr id="5125" name="Oval 5"/>
            <p:cNvSpPr>
              <a:spLocks noChangeArrowheads="1"/>
            </p:cNvSpPr>
            <p:nvPr/>
          </p:nvSpPr>
          <p:spPr bwMode="auto">
            <a:xfrm>
              <a:off x="864" y="2064"/>
              <a:ext cx="1872" cy="1728"/>
            </a:xfrm>
            <a:prstGeom prst="ellipse">
              <a:avLst/>
            </a:prstGeom>
            <a:solidFill>
              <a:schemeClr val="hlink">
                <a:alpha val="50000"/>
              </a:schemeClr>
            </a:solidFill>
            <a:ln w="28575">
              <a:solidFill>
                <a:srgbClr val="000000"/>
              </a:solidFill>
              <a:round/>
              <a:headEnd/>
              <a:tailEnd/>
            </a:ln>
            <a:effectLst/>
            <a:extLst/>
          </p:spPr>
          <p:txBody>
            <a:bodyPr wrap="none" anchor="ctr"/>
            <a:lstStyle/>
            <a:p>
              <a:pPr algn="ctr">
                <a:spcBef>
                  <a:spcPct val="50000"/>
                </a:spcBef>
                <a:defRPr/>
              </a:pPr>
              <a:endParaRPr lang="en-US" sz="1400" b="1" dirty="0">
                <a:solidFill>
                  <a:srgbClr val="000000"/>
                </a:solidFill>
                <a:latin typeface="Optima" charset="0"/>
                <a:cs typeface="+mn-cs"/>
              </a:endParaRPr>
            </a:p>
          </p:txBody>
        </p:sp>
        <p:sp>
          <p:nvSpPr>
            <p:cNvPr id="23559" name="Text Box 13"/>
            <p:cNvSpPr txBox="1">
              <a:spLocks noChangeArrowheads="1"/>
            </p:cNvSpPr>
            <p:nvPr/>
          </p:nvSpPr>
          <p:spPr bwMode="auto">
            <a:xfrm>
              <a:off x="788" y="2640"/>
              <a:ext cx="137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University</a:t>
              </a:r>
              <a:endParaRPr lang="en-US" sz="1400">
                <a:solidFill>
                  <a:srgbClr val="000000"/>
                </a:solidFill>
                <a:latin typeface="Optima" charset="0"/>
              </a:endParaRPr>
            </a:p>
            <a:p>
              <a:pPr algn="ctr">
                <a:spcBef>
                  <a:spcPct val="50000"/>
                </a:spcBef>
              </a:pPr>
              <a:r>
                <a:rPr lang="en-US" sz="1400">
                  <a:solidFill>
                    <a:srgbClr val="000000"/>
                  </a:solidFill>
                  <a:latin typeface="Optima" charset="0"/>
                </a:rPr>
                <a:t>Academic Knowledge</a:t>
              </a:r>
              <a:endParaRPr lang="en-US" sz="1400" b="1">
                <a:solidFill>
                  <a:srgbClr val="000000"/>
                </a:solidFill>
                <a:latin typeface="Optima" charset="0"/>
              </a:endParaRPr>
            </a:p>
          </p:txBody>
        </p:sp>
      </p:grpSp>
      <p:sp>
        <p:nvSpPr>
          <p:cNvPr id="5129" name="Text Box 9"/>
          <p:cNvSpPr txBox="1">
            <a:spLocks noChangeArrowheads="1"/>
          </p:cNvSpPr>
          <p:nvPr/>
        </p:nvSpPr>
        <p:spPr bwMode="auto">
          <a:xfrm>
            <a:off x="3962400" y="3810000"/>
            <a:ext cx="1371600" cy="730250"/>
          </a:xfrm>
          <a:prstGeom prst="rect">
            <a:avLst/>
          </a:prstGeom>
          <a:solidFill>
            <a:schemeClr val="tx1">
              <a:alpha val="50999"/>
            </a:schemeClr>
          </a:solidFill>
          <a:ln w="28575">
            <a:solidFill>
              <a:srgbClr val="000000"/>
            </a:solidFill>
            <a:prstDash val="sysDot"/>
            <a:miter lim="800000"/>
            <a:headEnd/>
            <a:tailEnd/>
          </a:ln>
          <a:effectLst/>
          <a:extLst/>
        </p:spPr>
        <p:txBody>
          <a:bodyPr>
            <a:spAutoFit/>
          </a:bodyPr>
          <a:lstStyle/>
          <a:p>
            <a:pPr algn="ctr">
              <a:spcBef>
                <a:spcPct val="50000"/>
              </a:spcBef>
              <a:defRPr/>
            </a:pPr>
            <a:r>
              <a:rPr lang="en-US" sz="2000" dirty="0">
                <a:solidFill>
                  <a:srgbClr val="000000"/>
                </a:solidFill>
                <a:latin typeface="Optima" charset="0"/>
                <a:cs typeface="+mn-cs"/>
              </a:rPr>
              <a:t>Teacher Education</a:t>
            </a:r>
          </a:p>
        </p:txBody>
      </p:sp>
    </p:spTree>
    <p:extLst>
      <p:ext uri="{BB962C8B-B14F-4D97-AF65-F5344CB8AC3E}">
        <p14:creationId xmlns:p14="http://schemas.microsoft.com/office/powerpoint/2010/main" val="2068327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examine the claims of success made about a sample of </a:t>
            </a:r>
            <a:r>
              <a:rPr lang="en-US" dirty="0" smtClean="0"/>
              <a:t>independent </a:t>
            </a:r>
            <a:r>
              <a:rPr lang="en-US" dirty="0" smtClean="0"/>
              <a:t>programs </a:t>
            </a:r>
            <a:r>
              <a:rPr lang="en-US" dirty="0" smtClean="0"/>
              <a:t>(by </a:t>
            </a:r>
            <a:r>
              <a:rPr lang="en-US" dirty="0" smtClean="0"/>
              <a:t>the programs and by </a:t>
            </a:r>
            <a:r>
              <a:rPr lang="en-US" dirty="0" smtClean="0"/>
              <a:t>others) </a:t>
            </a:r>
            <a:r>
              <a:rPr lang="en-US" dirty="0" smtClean="0"/>
              <a:t>to determine the extent to which they are supported by credible </a:t>
            </a:r>
            <a:r>
              <a:rPr lang="en-US" dirty="0" smtClean="0"/>
              <a:t>evidence </a:t>
            </a:r>
          </a:p>
          <a:p>
            <a:endParaRPr lang="en-US" dirty="0"/>
          </a:p>
          <a:p>
            <a:r>
              <a:rPr lang="en-US" dirty="0" smtClean="0"/>
              <a:t>Examine their impact on teacher quality, student learning and on other outcomes.</a:t>
            </a:r>
            <a:endParaRPr lang="en-US" dirty="0" smtClean="0"/>
          </a:p>
          <a:p>
            <a:endParaRPr lang="en-US" dirty="0"/>
          </a:p>
          <a:p>
            <a:r>
              <a:rPr lang="en-US" dirty="0" smtClean="0"/>
              <a:t>Independent programs are a subset of Non IHE-based programs that do all of the preparation themselves.</a:t>
            </a:r>
            <a:endParaRPr lang="en-US" dirty="0"/>
          </a:p>
        </p:txBody>
      </p:sp>
    </p:spTree>
    <p:extLst>
      <p:ext uri="{BB962C8B-B14F-4D97-AF65-F5344CB8AC3E}">
        <p14:creationId xmlns:p14="http://schemas.microsoft.com/office/powerpoint/2010/main" val="38258913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Concerns</a:t>
            </a:r>
            <a:endParaRPr lang="en-US" dirty="0"/>
          </a:p>
        </p:txBody>
      </p:sp>
      <p:sp>
        <p:nvSpPr>
          <p:cNvPr id="3" name="Content Placeholder 2"/>
          <p:cNvSpPr>
            <a:spLocks noGrp="1"/>
          </p:cNvSpPr>
          <p:nvPr>
            <p:ph idx="1"/>
          </p:nvPr>
        </p:nvSpPr>
        <p:spPr/>
        <p:txBody>
          <a:bodyPr/>
          <a:lstStyle/>
          <a:p>
            <a:pPr marL="0" indent="0">
              <a:buNone/>
            </a:pPr>
            <a:r>
              <a:rPr lang="en-US" dirty="0" smtClean="0"/>
              <a:t>	It </a:t>
            </a:r>
            <a:r>
              <a:rPr lang="en-US" dirty="0" smtClean="0"/>
              <a:t>is important to scrutinize independent </a:t>
            </a:r>
            <a:r>
              <a:rPr lang="en-US" dirty="0" smtClean="0"/>
              <a:t>	programs </a:t>
            </a:r>
            <a:r>
              <a:rPr lang="en-US" dirty="0" smtClean="0"/>
              <a:t>in a way they have not been </a:t>
            </a:r>
            <a:r>
              <a:rPr lang="en-US" dirty="0" smtClean="0"/>
              <a:t>	examined </a:t>
            </a:r>
            <a:r>
              <a:rPr lang="en-US" dirty="0" smtClean="0"/>
              <a:t>before because they prepare </a:t>
            </a:r>
            <a:r>
              <a:rPr lang="en-US" dirty="0" smtClean="0"/>
              <a:t>	teachers </a:t>
            </a:r>
            <a:r>
              <a:rPr lang="en-US" dirty="0" smtClean="0"/>
              <a:t>primarily and in some cases </a:t>
            </a:r>
            <a:r>
              <a:rPr lang="en-US" dirty="0" smtClean="0"/>
              <a:t>	exclusively </a:t>
            </a:r>
            <a:r>
              <a:rPr lang="en-US" dirty="0" smtClean="0"/>
              <a:t>for schools in low- income </a:t>
            </a:r>
            <a:r>
              <a:rPr lang="en-US" dirty="0" smtClean="0"/>
              <a:t>	communities</a:t>
            </a:r>
            <a:r>
              <a:rPr lang="en-US" dirty="0" smtClean="0"/>
              <a:t>.</a:t>
            </a:r>
            <a:endParaRPr lang="en-US" dirty="0"/>
          </a:p>
        </p:txBody>
      </p:sp>
    </p:spTree>
    <p:extLst>
      <p:ext uri="{BB962C8B-B14F-4D97-AF65-F5344CB8AC3E}">
        <p14:creationId xmlns:p14="http://schemas.microsoft.com/office/powerpoint/2010/main" val="31684798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647700"/>
            <a:ext cx="8305800" cy="5549900"/>
          </a:xfrm>
          <a:prstGeom prst="rect">
            <a:avLst/>
          </a:prstGeom>
        </p:spPr>
      </p:pic>
    </p:spTree>
    <p:extLst>
      <p:ext uri="{BB962C8B-B14F-4D97-AF65-F5344CB8AC3E}">
        <p14:creationId xmlns:p14="http://schemas.microsoft.com/office/powerpoint/2010/main" val="28234813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5800" y="2641600"/>
            <a:ext cx="5219700" cy="1562100"/>
          </a:xfrm>
          <a:prstGeom prst="rect">
            <a:avLst/>
          </a:prstGeom>
        </p:spPr>
      </p:pic>
    </p:spTree>
    <p:extLst>
      <p:ext uri="{BB962C8B-B14F-4D97-AF65-F5344CB8AC3E}">
        <p14:creationId xmlns:p14="http://schemas.microsoft.com/office/powerpoint/2010/main" val="558438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H_GS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2100"/>
            <a:ext cx="9144000" cy="1188720"/>
          </a:xfrm>
          <a:prstGeom prst="rect">
            <a:avLst/>
          </a:prstGeom>
        </p:spPr>
      </p:pic>
    </p:spTree>
    <p:extLst>
      <p:ext uri="{BB962C8B-B14F-4D97-AF65-F5344CB8AC3E}">
        <p14:creationId xmlns:p14="http://schemas.microsoft.com/office/powerpoint/2010/main" val="34737232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teach_logo.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p:pic>
    </p:spTree>
    <p:extLst>
      <p:ext uri="{BB962C8B-B14F-4D97-AF65-F5344CB8AC3E}">
        <p14:creationId xmlns:p14="http://schemas.microsoft.com/office/powerpoint/2010/main" val="4852759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59947</TotalTime>
  <Words>1520</Words>
  <Application>Microsoft Macintosh PowerPoint</Application>
  <PresentationFormat>On-screen Show (4:3)</PresentationFormat>
  <Paragraphs>161</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Independent Teacher Education Programs:</vt:lpstr>
      <vt:lpstr>The Importance of Evidence</vt:lpstr>
      <vt:lpstr>Apocryphal Claims</vt:lpstr>
      <vt:lpstr>Purpose</vt:lpstr>
      <vt:lpstr>Equity Concerns</vt:lpstr>
      <vt:lpstr>PowerPoint Presentation</vt:lpstr>
      <vt:lpstr>PowerPoint Presentation</vt:lpstr>
      <vt:lpstr>PowerPoint Presentation</vt:lpstr>
      <vt:lpstr>PowerPoint Presentation</vt:lpstr>
      <vt:lpstr>PowerPoint Presentation</vt:lpstr>
      <vt:lpstr>Methodology</vt:lpstr>
      <vt:lpstr>Examined</vt:lpstr>
      <vt:lpstr>Examined</vt:lpstr>
      <vt:lpstr>Research Syntheses</vt:lpstr>
      <vt:lpstr>Found- Program “Studies”  and Other Evidence</vt:lpstr>
      <vt:lpstr>Found Program “Studies”</vt:lpstr>
      <vt:lpstr>Conclusions</vt:lpstr>
      <vt:lpstr>Policy Recommendations</vt:lpstr>
      <vt:lpstr>Independent Programs, The HEA Regulations, and ESSA Title 2</vt:lpstr>
      <vt:lpstr>INDUSTRY OF MEDIOCRITY</vt:lpstr>
      <vt:lpstr>ACCUSATIONS OF FAILURE</vt:lpstr>
      <vt:lpstr>THOMAS ARNETT (CLAYTON CHRISTIANSON INSTITUTE FOR DISRUPTIVE INNOVATION).</vt:lpstr>
      <vt:lpstr>PowerPoint Presentation</vt:lpstr>
      <vt:lpstr>PowerPoint Presentation</vt:lpstr>
      <vt:lpstr>PowerPoint Presentation</vt:lpstr>
      <vt:lpstr>PowerPoint Presentation</vt:lpstr>
      <vt:lpstr>PowerPoint Presentation</vt:lpstr>
      <vt:lpstr>Knowledge Ventriloquism and Echo Chambers at Work</vt:lpstr>
      <vt:lpstr>PowerPoint Presentation</vt:lpstr>
      <vt:lpstr>PowerPoint Presentation</vt:lpstr>
      <vt:lpstr>PowerPoint Presentation</vt:lpstr>
      <vt:lpstr>Supporters of the HEA ‘Rules”</vt:lpstr>
      <vt:lpstr>Presenting the Regulations in LA</vt:lpstr>
      <vt:lpstr>How Should Ed Schools Respond?</vt:lpstr>
      <vt:lpstr>PowerPoint Presentation</vt:lpstr>
      <vt:lpstr>Current Debates in Teacher Education</vt:lpstr>
      <vt:lpstr>A NEW ARCHITECTURE FOR TEACHER EDUCATION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zeichner</dc:creator>
  <cp:lastModifiedBy>ken zeichner</cp:lastModifiedBy>
  <cp:revision>239</cp:revision>
  <cp:lastPrinted>2012-04-13T20:04:23Z</cp:lastPrinted>
  <dcterms:created xsi:type="dcterms:W3CDTF">2013-03-18T16:55:17Z</dcterms:created>
  <dcterms:modified xsi:type="dcterms:W3CDTF">2016-10-18T14:45:43Z</dcterms:modified>
</cp:coreProperties>
</file>