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77" r:id="rId7"/>
    <p:sldId id="278" r:id="rId8"/>
    <p:sldId id="276" r:id="rId9"/>
    <p:sldId id="263" r:id="rId10"/>
    <p:sldId id="264" r:id="rId11"/>
    <p:sldId id="265" r:id="rId12"/>
    <p:sldId id="267" r:id="rId13"/>
    <p:sldId id="283" r:id="rId14"/>
    <p:sldId id="271" r:id="rId15"/>
    <p:sldId id="279" r:id="rId16"/>
    <p:sldId id="280" r:id="rId17"/>
    <p:sldId id="281" r:id="rId18"/>
    <p:sldId id="270" r:id="rId19"/>
    <p:sldId id="282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BCD0F04-EC9B-DF41-A6B1-10C9BFCE4E4D}">
          <p14:sldIdLst>
            <p14:sldId id="256"/>
            <p14:sldId id="257"/>
            <p14:sldId id="258"/>
            <p14:sldId id="259"/>
            <p14:sldId id="260"/>
            <p14:sldId id="277"/>
            <p14:sldId id="278"/>
            <p14:sldId id="276"/>
            <p14:sldId id="263"/>
            <p14:sldId id="264"/>
            <p14:sldId id="265"/>
            <p14:sldId id="267"/>
            <p14:sldId id="283"/>
            <p14:sldId id="271"/>
            <p14:sldId id="279"/>
            <p14:sldId id="280"/>
            <p14:sldId id="281"/>
            <p14:sldId id="270"/>
            <p14:sldId id="282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4"/>
    <p:restoredTop sz="87500"/>
  </p:normalViewPr>
  <p:slideViewPr>
    <p:cSldViewPr snapToGrid="0" snapToObjects="1">
      <p:cViewPr varScale="1">
        <p:scale>
          <a:sx n="41" d="100"/>
          <a:sy n="41" d="100"/>
        </p:scale>
        <p:origin x="124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8AEC7-BF93-AA48-BA27-75CD93EEE48C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8B6B9-54A7-C844-872E-AA7E2C617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6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54080-516C-B241-A575-71A8B7BA8378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9787A-9F02-4C43-AAE9-DFF1279B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79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787A-9F02-4C43-AAE9-DFF1279BBF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00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Renee and</a:t>
            </a:r>
            <a:r>
              <a:rPr lang="en-US" baseline="0" dirty="0" smtClean="0"/>
              <a:t> Marcy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787A-9F02-4C43-AAE9-DFF1279BBF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63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Marcy and Renee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787A-9F02-4C43-AAE9-DFF1279BBF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78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Renee and Marcy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787A-9F02-4C43-AAE9-DFF1279BBF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16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787A-9F02-4C43-AAE9-DFF1279BBF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19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787A-9F02-4C43-AAE9-DFF1279BBF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5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787A-9F02-4C43-AAE9-DFF1279BBF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54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Apps are the number 1 source for information for college age students.  Texting is the number 1 form of communication- a 95% read rate vs email at 10% for college age students.  Over the summer we began working with a group on the research campus to develop a JRCoE app.  Since we provide </a:t>
            </a:r>
            <a:r>
              <a:rPr lang="en-US" baseline="0" dirty="0" err="1" smtClean="0"/>
              <a:t>ipads</a:t>
            </a:r>
            <a:r>
              <a:rPr lang="en-US" baseline="0" dirty="0" smtClean="0"/>
              <a:t> for UG students its an ideal way to connect.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787A-9F02-4C43-AAE9-DFF1279BBF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79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787A-9F02-4C43-AAE9-DFF1279BBF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16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787A-9F02-4C43-AAE9-DFF1279BBF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16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787A-9F02-4C43-AAE9-DFF1279BBF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08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787A-9F02-4C43-AAE9-DFF1279BBF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03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787A-9F02-4C43-AAE9-DFF1279BBF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51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Renée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787A-9F02-4C43-AAE9-DFF1279BBF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59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787A-9F02-4C43-AAE9-DFF1279BBF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78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787A-9F02-4C43-AAE9-DFF1279BBF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9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Renée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787A-9F02-4C43-AAE9-DFF1279BBF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9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Renée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787A-9F02-4C43-AAE9-DFF1279BBF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9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787A-9F02-4C43-AAE9-DFF1279BBF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24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Renee and Marcy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787A-9F02-4C43-AAE9-DFF1279BBF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EBF3-D1A7-F04E-8330-EB97E59F8942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57EC-8547-1540-B879-CEC96A3B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2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EBF3-D1A7-F04E-8330-EB97E59F8942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57EC-8547-1540-B879-CEC96A3B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0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EBF3-D1A7-F04E-8330-EB97E59F8942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57EC-8547-1540-B879-CEC96A3B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1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EBF3-D1A7-F04E-8330-EB97E59F8942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57EC-8547-1540-B879-CEC96A3B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3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EBF3-D1A7-F04E-8330-EB97E59F8942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57EC-8547-1540-B879-CEC96A3B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4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EBF3-D1A7-F04E-8330-EB97E59F8942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57EC-8547-1540-B879-CEC96A3B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6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EBF3-D1A7-F04E-8330-EB97E59F8942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57EC-8547-1540-B879-CEC96A3B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0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EBF3-D1A7-F04E-8330-EB97E59F8942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57EC-8547-1540-B879-CEC96A3B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7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EBF3-D1A7-F04E-8330-EB97E59F8942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57EC-8547-1540-B879-CEC96A3B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0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EBF3-D1A7-F04E-8330-EB97E59F8942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57EC-8547-1540-B879-CEC96A3B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1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EBF3-D1A7-F04E-8330-EB97E59F8942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57EC-8547-1540-B879-CEC96A3B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5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9EBF3-D1A7-F04E-8330-EB97E59F8942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157EC-8547-1540-B879-CEC96A3B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1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17010" y="1623576"/>
            <a:ext cx="8239698" cy="48707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17010" y="325699"/>
            <a:ext cx="8239698" cy="102076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697129" y="334992"/>
            <a:ext cx="910320" cy="943427"/>
            <a:chOff x="6995256" y="255598"/>
            <a:chExt cx="968114" cy="1003323"/>
          </a:xfrm>
        </p:grpSpPr>
        <p:pic>
          <p:nvPicPr>
            <p:cNvPr id="18" name="Picture 17" descr="OULOGO edited.jpg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256" y="255598"/>
              <a:ext cx="968114" cy="650794"/>
            </a:xfrm>
            <a:prstGeom prst="rect">
              <a:avLst/>
            </a:prstGeom>
          </p:spPr>
        </p:pic>
        <p:pic>
          <p:nvPicPr>
            <p:cNvPr id="19" name="Picture 18" descr="OU text logo.jpg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483" y="921719"/>
              <a:ext cx="879417" cy="33720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Fund Raising: Lessons Learned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8240" y="3886200"/>
            <a:ext cx="661416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/>
              <a:t>Gregg A. Garn</a:t>
            </a:r>
          </a:p>
          <a:p>
            <a:pPr algn="l"/>
            <a:r>
              <a:rPr lang="en-US" dirty="0" smtClean="0"/>
              <a:t>	University of Oklahoma</a:t>
            </a:r>
          </a:p>
          <a:p>
            <a:pPr algn="l"/>
            <a:r>
              <a:rPr lang="en-US" dirty="0" smtClean="0"/>
              <a:t>Renée A. Middleton</a:t>
            </a:r>
            <a:endParaRPr lang="en-US" dirty="0"/>
          </a:p>
          <a:p>
            <a:pPr algn="l"/>
            <a:r>
              <a:rPr lang="en-US" dirty="0"/>
              <a:t>	Ohio </a:t>
            </a:r>
            <a:r>
              <a:rPr lang="en-US" dirty="0" smtClean="0"/>
              <a:t>University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568" y="3715931"/>
            <a:ext cx="3393827" cy="26515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7010" y="1346461"/>
            <a:ext cx="8239698" cy="2771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48" y="469459"/>
            <a:ext cx="4551680" cy="93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0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67751" y="1645260"/>
            <a:ext cx="8239698" cy="48707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7010" y="325699"/>
            <a:ext cx="8239698" cy="102076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697129" y="334992"/>
            <a:ext cx="910320" cy="943427"/>
            <a:chOff x="6995256" y="255598"/>
            <a:chExt cx="968114" cy="1003323"/>
          </a:xfrm>
        </p:grpSpPr>
        <p:pic>
          <p:nvPicPr>
            <p:cNvPr id="18" name="Picture 17" descr="OULOGO edited.jpg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256" y="255598"/>
              <a:ext cx="968114" cy="650794"/>
            </a:xfrm>
            <a:prstGeom prst="rect">
              <a:avLst/>
            </a:prstGeom>
          </p:spPr>
        </p:pic>
        <p:pic>
          <p:nvPicPr>
            <p:cNvPr id="19" name="Picture 18" descr="OU text logo.jpg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483" y="921719"/>
              <a:ext cx="879417" cy="33720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274638"/>
            <a:ext cx="713232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Sell where you are going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775200" cy="3992563"/>
          </a:xfrm>
        </p:spPr>
        <p:txBody>
          <a:bodyPr/>
          <a:lstStyle/>
          <a:p>
            <a:r>
              <a:rPr lang="en-US" sz="2800" dirty="0"/>
              <a:t>How do you communicate your vision</a:t>
            </a:r>
          </a:p>
          <a:p>
            <a:pPr lvl="1"/>
            <a:r>
              <a:rPr lang="en-US" sz="2400" dirty="0"/>
              <a:t>Enhance your public image - PR plan for SCDE</a:t>
            </a:r>
          </a:p>
          <a:p>
            <a:pPr lvl="1"/>
            <a:r>
              <a:rPr lang="en-US" sz="2400" dirty="0"/>
              <a:t>Strategic use of faculty, friends and events</a:t>
            </a:r>
          </a:p>
          <a:p>
            <a:pPr lvl="1"/>
            <a:r>
              <a:rPr lang="en-US" sz="2400" dirty="0"/>
              <a:t>Donor and prospect visits</a:t>
            </a:r>
          </a:p>
          <a:p>
            <a:pPr lvl="1"/>
            <a:r>
              <a:rPr lang="en-US" sz="2400" dirty="0"/>
              <a:t>2 minute drill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69155">
            <a:off x="6728151" y="3256353"/>
            <a:ext cx="1257128" cy="825514"/>
          </a:xfrm>
          <a:prstGeom prst="rect">
            <a:avLst/>
          </a:prstGeom>
        </p:spPr>
      </p:pic>
      <p:pic>
        <p:nvPicPr>
          <p:cNvPr id="20" name="Picture 3" descr="C:\Users\Renee\AppData\Local\Microsoft\Windows\Temporary Internet Files\Content.IE5\O3Y3GOSX\MM900205370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841">
            <a:off x="5997922" y="4500141"/>
            <a:ext cx="1219396" cy="89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3265">
            <a:off x="5747384" y="2003235"/>
            <a:ext cx="1066800" cy="77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4246" y="5419508"/>
            <a:ext cx="1354346" cy="89408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17010" y="1346461"/>
            <a:ext cx="8239698" cy="2771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3" y="361885"/>
            <a:ext cx="587361" cy="89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1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29697" y="1623576"/>
            <a:ext cx="8239698" cy="48707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9698" y="325699"/>
            <a:ext cx="8239697" cy="102076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504089" y="334992"/>
            <a:ext cx="910320" cy="943427"/>
            <a:chOff x="6995256" y="255598"/>
            <a:chExt cx="968114" cy="1003323"/>
          </a:xfrm>
        </p:grpSpPr>
        <p:pic>
          <p:nvPicPr>
            <p:cNvPr id="18" name="Picture 17" descr="OULOGO edited.jpg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256" y="255598"/>
              <a:ext cx="968114" cy="650794"/>
            </a:xfrm>
            <a:prstGeom prst="rect">
              <a:avLst/>
            </a:prstGeom>
          </p:spPr>
        </p:pic>
        <p:pic>
          <p:nvPicPr>
            <p:cNvPr id="19" name="Picture 18" descr="OU text logo.jpg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483" y="921719"/>
              <a:ext cx="879417" cy="33720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040" y="274638"/>
            <a:ext cx="696976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It takes a village (inside)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2320"/>
            <a:ext cx="8229600" cy="407384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Development officer(s) responsibilities</a:t>
            </a:r>
          </a:p>
          <a:p>
            <a:pPr lvl="1"/>
            <a:r>
              <a:rPr lang="en-US" dirty="0"/>
              <a:t>Prospect identification and qualification</a:t>
            </a:r>
          </a:p>
          <a:p>
            <a:pPr lvl="1"/>
            <a:r>
              <a:rPr lang="en-US" dirty="0"/>
              <a:t>Donor relations</a:t>
            </a:r>
          </a:p>
          <a:p>
            <a:pPr lvl="1"/>
            <a:r>
              <a:rPr lang="en-US" dirty="0"/>
              <a:t>Managing boards</a:t>
            </a:r>
          </a:p>
          <a:p>
            <a:pPr lvl="1"/>
            <a:r>
              <a:rPr lang="en-US" dirty="0"/>
              <a:t>Managing your time and planning your travel strategically</a:t>
            </a:r>
          </a:p>
          <a:p>
            <a:pPr lvl="1"/>
            <a:r>
              <a:rPr lang="en-US" dirty="0"/>
              <a:t>Major gifts vs. annual giving and smaller gifts</a:t>
            </a:r>
          </a:p>
          <a:p>
            <a:r>
              <a:rPr lang="en-US" dirty="0"/>
              <a:t>Central Foundation support</a:t>
            </a:r>
          </a:p>
          <a:p>
            <a:pPr lvl="1"/>
            <a:r>
              <a:rPr lang="en-US" dirty="0"/>
              <a:t>Research</a:t>
            </a:r>
          </a:p>
          <a:p>
            <a:pPr lvl="1"/>
            <a:r>
              <a:rPr lang="en-US" dirty="0"/>
              <a:t>Gift processing</a:t>
            </a:r>
          </a:p>
          <a:p>
            <a:r>
              <a:rPr lang="en-US" dirty="0"/>
              <a:t>Support from faculty and students</a:t>
            </a:r>
          </a:p>
          <a:p>
            <a:r>
              <a:rPr lang="en-US" dirty="0"/>
              <a:t>Support from above: President, Provost, Foundation President</a:t>
            </a:r>
          </a:p>
        </p:txBody>
      </p:sp>
      <p:pic>
        <p:nvPicPr>
          <p:cNvPr id="24" name="Picture 6" descr="C:\Users\Renee\AppData\Local\Microsoft\Windows\Temporary Internet Files\Content.IE5\1KXG97JK\MP90031676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1" y="1696720"/>
            <a:ext cx="227584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35730" y="1346461"/>
            <a:ext cx="8239698" cy="2771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3" y="361885"/>
            <a:ext cx="587361" cy="89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17010" y="1623576"/>
            <a:ext cx="8239698" cy="48707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7010" y="325699"/>
            <a:ext cx="8239698" cy="102076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697129" y="334992"/>
            <a:ext cx="910320" cy="943427"/>
            <a:chOff x="6995256" y="255598"/>
            <a:chExt cx="968114" cy="1003323"/>
          </a:xfrm>
        </p:grpSpPr>
        <p:pic>
          <p:nvPicPr>
            <p:cNvPr id="18" name="Picture 17" descr="OULOGO edited.jpg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256" y="255598"/>
              <a:ext cx="968114" cy="650794"/>
            </a:xfrm>
            <a:prstGeom prst="rect">
              <a:avLst/>
            </a:prstGeom>
          </p:spPr>
        </p:pic>
        <p:pic>
          <p:nvPicPr>
            <p:cNvPr id="19" name="Picture 18" descr="OU text logo.jpg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483" y="921719"/>
              <a:ext cx="879417" cy="33720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280" y="274638"/>
            <a:ext cx="708152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It takes 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760"/>
            <a:ext cx="8229600" cy="3982403"/>
          </a:xfrm>
        </p:spPr>
        <p:txBody>
          <a:bodyPr/>
          <a:lstStyle/>
          <a:p>
            <a:r>
              <a:rPr lang="en-US" dirty="0"/>
              <a:t>Donor relations</a:t>
            </a:r>
          </a:p>
          <a:p>
            <a:pPr lvl="1"/>
            <a:r>
              <a:rPr lang="en-US" dirty="0"/>
              <a:t>First gift not the last-</a:t>
            </a:r>
          </a:p>
          <a:p>
            <a:pPr lvl="2"/>
            <a:r>
              <a:rPr lang="en-US" dirty="0"/>
              <a:t>Personal touch</a:t>
            </a:r>
          </a:p>
          <a:p>
            <a:pPr lvl="2"/>
            <a:r>
              <a:rPr lang="en-US" dirty="0"/>
              <a:t>PR demonstrating impact of funding</a:t>
            </a:r>
          </a:p>
          <a:p>
            <a:pPr lvl="2"/>
            <a:r>
              <a:rPr lang="en-US" dirty="0"/>
              <a:t>Receiver communication</a:t>
            </a:r>
          </a:p>
          <a:p>
            <a:pPr lvl="2"/>
            <a:r>
              <a:rPr lang="en-US" dirty="0"/>
              <a:t>Managing internal competition</a:t>
            </a:r>
          </a:p>
          <a:p>
            <a:pPr lvl="2"/>
            <a:r>
              <a:rPr lang="en-US" dirty="0"/>
              <a:t>Tchotchke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140" y="5035695"/>
            <a:ext cx="1033780" cy="88234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17010" y="1346461"/>
            <a:ext cx="8239698" cy="2771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3" y="361885"/>
            <a:ext cx="587361" cy="89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2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17010" y="1623576"/>
            <a:ext cx="8239698" cy="48707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7010" y="325699"/>
            <a:ext cx="8239698" cy="102076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697129" y="334992"/>
            <a:ext cx="910320" cy="943427"/>
            <a:chOff x="6995256" y="255598"/>
            <a:chExt cx="968114" cy="1003323"/>
          </a:xfrm>
        </p:grpSpPr>
        <p:pic>
          <p:nvPicPr>
            <p:cNvPr id="18" name="Picture 17" descr="OULOGO edited.jpg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256" y="255598"/>
              <a:ext cx="968114" cy="650794"/>
            </a:xfrm>
            <a:prstGeom prst="rect">
              <a:avLst/>
            </a:prstGeom>
          </p:spPr>
        </p:pic>
        <p:pic>
          <p:nvPicPr>
            <p:cNvPr id="19" name="Picture 18" descr="OU text logo.jpg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483" y="921719"/>
              <a:ext cx="879417" cy="33720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7061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Vision and Priorities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5040"/>
            <a:ext cx="8229600" cy="390112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Scholarships</a:t>
            </a:r>
          </a:p>
          <a:p>
            <a:pPr lvl="1"/>
            <a:r>
              <a:rPr lang="en-US" sz="2000" dirty="0" smtClean="0"/>
              <a:t>Undergrad versus graduate</a:t>
            </a:r>
          </a:p>
          <a:p>
            <a:r>
              <a:rPr lang="en-US" sz="2400" dirty="0" smtClean="0"/>
              <a:t>Faculty Support</a:t>
            </a:r>
          </a:p>
          <a:p>
            <a:pPr lvl="1"/>
            <a:r>
              <a:rPr lang="en-US" sz="2000" dirty="0" smtClean="0"/>
              <a:t>Chair, Professorships, Presidential Prof</a:t>
            </a:r>
          </a:p>
          <a:p>
            <a:r>
              <a:rPr lang="en-US" sz="2400" dirty="0" smtClean="0"/>
              <a:t>Programs and Ideas</a:t>
            </a:r>
          </a:p>
          <a:p>
            <a:pPr lvl="1"/>
            <a:r>
              <a:rPr lang="en-US" sz="2000" dirty="0" smtClean="0"/>
              <a:t>Study abroad and STEM/STEAM</a:t>
            </a:r>
          </a:p>
          <a:p>
            <a:pPr lvl="1"/>
            <a:r>
              <a:rPr lang="en-US" sz="2000" dirty="0" smtClean="0"/>
              <a:t>Reach out to corporations, foundations and individuals outside College</a:t>
            </a:r>
          </a:p>
          <a:p>
            <a:r>
              <a:rPr lang="en-US" sz="2400" dirty="0" smtClean="0"/>
              <a:t>Spaces</a:t>
            </a:r>
          </a:p>
          <a:p>
            <a:pPr lvl="1"/>
            <a:r>
              <a:rPr lang="en-US" sz="2000" dirty="0" smtClean="0"/>
              <a:t>Buildings, rooms, courtyards, benches, </a:t>
            </a:r>
          </a:p>
          <a:p>
            <a:r>
              <a:rPr lang="en-US" sz="2400" dirty="0" smtClean="0"/>
              <a:t>Estate Gifts</a:t>
            </a:r>
            <a:r>
              <a:rPr lang="en-US" sz="2000" dirty="0" smtClean="0"/>
              <a:t> </a:t>
            </a:r>
          </a:p>
          <a:p>
            <a:pPr lvl="1"/>
            <a:endParaRPr lang="en-US" sz="2000" dirty="0" smtClean="0"/>
          </a:p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7010" y="1346461"/>
            <a:ext cx="8239698" cy="2771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3" y="361885"/>
            <a:ext cx="587361" cy="89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17010" y="1623576"/>
            <a:ext cx="8239698" cy="48707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7010" y="325699"/>
            <a:ext cx="8239698" cy="102076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697129" y="334992"/>
            <a:ext cx="910320" cy="943427"/>
            <a:chOff x="6995256" y="255598"/>
            <a:chExt cx="968114" cy="1003323"/>
          </a:xfrm>
        </p:grpSpPr>
        <p:pic>
          <p:nvPicPr>
            <p:cNvPr id="18" name="Picture 17" descr="OULOGO edited.jpg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256" y="255598"/>
              <a:ext cx="968114" cy="650794"/>
            </a:xfrm>
            <a:prstGeom prst="rect">
              <a:avLst/>
            </a:prstGeom>
          </p:spPr>
        </p:pic>
        <p:pic>
          <p:nvPicPr>
            <p:cNvPr id="19" name="Picture 18" descr="OU text logo.jpg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483" y="921719"/>
              <a:ext cx="879417" cy="33720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7061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Board of Advocates/Advisors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5040"/>
            <a:ext cx="8229600" cy="390112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Clear Purpose?</a:t>
            </a:r>
          </a:p>
          <a:p>
            <a:pPr lvl="1"/>
            <a:r>
              <a:rPr lang="en-US" sz="3200" dirty="0" smtClean="0"/>
              <a:t>Networks, </a:t>
            </a:r>
          </a:p>
          <a:p>
            <a:pPr lvl="1"/>
            <a:r>
              <a:rPr lang="en-US" sz="3200" dirty="0"/>
              <a:t>I</a:t>
            </a:r>
            <a:r>
              <a:rPr lang="en-US" sz="3200" dirty="0" smtClean="0"/>
              <a:t>nsight, </a:t>
            </a:r>
          </a:p>
          <a:p>
            <a:pPr lvl="1"/>
            <a:r>
              <a:rPr lang="en-US" sz="3200" dirty="0"/>
              <a:t>F</a:t>
            </a:r>
            <a:r>
              <a:rPr lang="en-US" sz="3200" dirty="0" smtClean="0"/>
              <a:t>inancial support</a:t>
            </a:r>
          </a:p>
          <a:p>
            <a:r>
              <a:rPr lang="en-US" dirty="0" smtClean="0"/>
              <a:t>Committee work</a:t>
            </a:r>
          </a:p>
          <a:p>
            <a:r>
              <a:rPr lang="en-US" dirty="0" smtClean="0"/>
              <a:t>Life time appointment?</a:t>
            </a:r>
          </a:p>
          <a:p>
            <a:r>
              <a:rPr lang="en-US" dirty="0" smtClean="0"/>
              <a:t>How representative is your </a:t>
            </a:r>
            <a:r>
              <a:rPr lang="en-US" dirty="0" err="1" smtClean="0"/>
              <a:t>BoA</a:t>
            </a:r>
            <a:r>
              <a:rPr lang="en-US" dirty="0" smtClean="0"/>
              <a:t>?</a:t>
            </a:r>
          </a:p>
          <a:p>
            <a:r>
              <a:rPr lang="en-US" dirty="0" smtClean="0"/>
              <a:t>Other advisory groups</a:t>
            </a:r>
          </a:p>
          <a:p>
            <a:pPr lvl="1"/>
            <a:r>
              <a:rPr lang="en-US" dirty="0" smtClean="0"/>
              <a:t>Retired faculty, other deans (internal/peers), young alumni</a:t>
            </a:r>
          </a:p>
          <a:p>
            <a:pPr lvl="1"/>
            <a:endParaRPr lang="en-US" sz="2000" dirty="0" smtClean="0"/>
          </a:p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7010" y="1346461"/>
            <a:ext cx="8239698" cy="2771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3" y="361885"/>
            <a:ext cx="587361" cy="89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1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17010" y="1623576"/>
            <a:ext cx="8239698" cy="48707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7010" y="325699"/>
            <a:ext cx="8239698" cy="102076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697129" y="334992"/>
            <a:ext cx="910320" cy="943427"/>
            <a:chOff x="6995256" y="255598"/>
            <a:chExt cx="968114" cy="1003323"/>
          </a:xfrm>
        </p:grpSpPr>
        <p:pic>
          <p:nvPicPr>
            <p:cNvPr id="18" name="Picture 17" descr="OULOGO edited.jpg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256" y="255598"/>
              <a:ext cx="968114" cy="650794"/>
            </a:xfrm>
            <a:prstGeom prst="rect">
              <a:avLst/>
            </a:prstGeom>
          </p:spPr>
        </p:pic>
        <p:pic>
          <p:nvPicPr>
            <p:cNvPr id="19" name="Picture 18" descr="OU text logo.jpg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483" y="921719"/>
              <a:ext cx="879417" cy="33720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7061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Ideas and Investments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5040"/>
            <a:ext cx="8229600" cy="39011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With decline in state support increasingly important</a:t>
            </a:r>
          </a:p>
          <a:p>
            <a:r>
              <a:rPr lang="en-US" sz="2800" dirty="0" smtClean="0"/>
              <a:t>Investments (not gifts)</a:t>
            </a:r>
          </a:p>
          <a:p>
            <a:r>
              <a:rPr lang="en-US" sz="2800" dirty="0" smtClean="0"/>
              <a:t>Ideas and relationships</a:t>
            </a:r>
            <a:endParaRPr lang="en-US" sz="2400" dirty="0" smtClean="0"/>
          </a:p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7010" y="1346461"/>
            <a:ext cx="8239698" cy="2771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3" y="361885"/>
            <a:ext cx="587361" cy="89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17010" y="1623576"/>
            <a:ext cx="8239698" cy="48707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7010" y="325699"/>
            <a:ext cx="8239698" cy="102076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697129" y="334992"/>
            <a:ext cx="910320" cy="943427"/>
            <a:chOff x="6995256" y="255598"/>
            <a:chExt cx="968114" cy="1003323"/>
          </a:xfrm>
        </p:grpSpPr>
        <p:pic>
          <p:nvPicPr>
            <p:cNvPr id="18" name="Picture 17" descr="OULOGO edited.jpg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256" y="255598"/>
              <a:ext cx="968114" cy="650794"/>
            </a:xfrm>
            <a:prstGeom prst="rect">
              <a:avLst/>
            </a:prstGeom>
          </p:spPr>
        </p:pic>
        <p:pic>
          <p:nvPicPr>
            <p:cNvPr id="19" name="Picture 18" descr="OU text logo.jpg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483" y="921719"/>
              <a:ext cx="879417" cy="33720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7061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Development Communication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5040"/>
            <a:ext cx="5821680" cy="390112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We are really good </a:t>
            </a:r>
            <a:r>
              <a:rPr lang="en-US" dirty="0"/>
              <a:t>at saying thank </a:t>
            </a:r>
            <a:r>
              <a:rPr lang="en-US" dirty="0" smtClean="0"/>
              <a:t>you</a:t>
            </a:r>
          </a:p>
          <a:p>
            <a:pPr lvl="2"/>
            <a:r>
              <a:rPr lang="en-US" dirty="0" smtClean="0">
                <a:latin typeface="Bradley Hand" charset="0"/>
                <a:ea typeface="Bradley Hand" charset="0"/>
                <a:cs typeface="Bradley Hand" charset="0"/>
              </a:rPr>
              <a:t>Handwritten</a:t>
            </a:r>
          </a:p>
          <a:p>
            <a:pPr lvl="2"/>
            <a:r>
              <a:rPr lang="en-US" dirty="0" smtClean="0"/>
              <a:t>Also </a:t>
            </a:r>
            <a:r>
              <a:rPr lang="en-US" dirty="0"/>
              <a:t>separate note on impact of the gift</a:t>
            </a:r>
          </a:p>
          <a:p>
            <a:pPr lvl="2"/>
            <a:r>
              <a:rPr lang="en-US" dirty="0"/>
              <a:t>Don’t thank and </a:t>
            </a:r>
            <a:r>
              <a:rPr lang="en-US" dirty="0" smtClean="0"/>
              <a:t>ask for more </a:t>
            </a:r>
            <a:r>
              <a:rPr lang="en-US" dirty="0"/>
              <a:t>in the same communication. </a:t>
            </a:r>
          </a:p>
          <a:p>
            <a:pPr lvl="1"/>
            <a:r>
              <a:rPr lang="en-US" dirty="0"/>
              <a:t>JRCoE </a:t>
            </a:r>
            <a:r>
              <a:rPr lang="en-US" dirty="0" smtClean="0"/>
              <a:t>App</a:t>
            </a:r>
          </a:p>
          <a:p>
            <a:pPr lvl="2"/>
            <a:r>
              <a:rPr lang="en-US" dirty="0" smtClean="0"/>
              <a:t>Alumni</a:t>
            </a:r>
          </a:p>
          <a:p>
            <a:pPr lvl="2"/>
            <a:r>
              <a:rPr lang="en-US" dirty="0" smtClean="0"/>
              <a:t>Parents</a:t>
            </a:r>
          </a:p>
          <a:p>
            <a:pPr lvl="2"/>
            <a:r>
              <a:rPr lang="en-US" dirty="0" smtClean="0"/>
              <a:t>Donors</a:t>
            </a:r>
            <a:endParaRPr lang="en-US" dirty="0"/>
          </a:p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7010" y="1355754"/>
            <a:ext cx="8239698" cy="2771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3" y="361885"/>
            <a:ext cx="587361" cy="893551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424" y="1485680"/>
            <a:ext cx="3686740" cy="50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17010" y="1623576"/>
            <a:ext cx="8239698" cy="48707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7010" y="325699"/>
            <a:ext cx="8239698" cy="102076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697129" y="334992"/>
            <a:ext cx="910320" cy="943427"/>
            <a:chOff x="6995256" y="255598"/>
            <a:chExt cx="968114" cy="1003323"/>
          </a:xfrm>
        </p:grpSpPr>
        <p:pic>
          <p:nvPicPr>
            <p:cNvPr id="18" name="Picture 17" descr="OULOGO edited.jpg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256" y="255598"/>
              <a:ext cx="968114" cy="650794"/>
            </a:xfrm>
            <a:prstGeom prst="rect">
              <a:avLst/>
            </a:prstGeom>
          </p:spPr>
        </p:pic>
        <p:pic>
          <p:nvPicPr>
            <p:cNvPr id="19" name="Picture 18" descr="OU text logo.jpg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483" y="921719"/>
              <a:ext cx="879417" cy="33720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7061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Micro-Campaigns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5040"/>
            <a:ext cx="8229600" cy="39011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Crowdfunding</a:t>
            </a:r>
          </a:p>
          <a:p>
            <a:pPr lvl="1"/>
            <a:r>
              <a:rPr lang="en-US" dirty="0" smtClean="0"/>
              <a:t>Need an engaged following (active not lurkers)</a:t>
            </a:r>
          </a:p>
          <a:p>
            <a:pPr lvl="1"/>
            <a:r>
              <a:rPr lang="en-US" dirty="0" smtClean="0"/>
              <a:t>Cultivating first time donors</a:t>
            </a:r>
          </a:p>
          <a:p>
            <a:pPr lvl="1"/>
            <a:r>
              <a:rPr lang="en-US" dirty="0" smtClean="0"/>
              <a:t>$10,000 or less project based</a:t>
            </a:r>
          </a:p>
          <a:p>
            <a:pPr lvl="1"/>
            <a:r>
              <a:rPr lang="en-US" dirty="0" smtClean="0"/>
              <a:t>Lead donor 1:1 match</a:t>
            </a:r>
          </a:p>
          <a:p>
            <a:pPr lvl="1"/>
            <a:r>
              <a:rPr lang="en-US" dirty="0" smtClean="0"/>
              <a:t>Find your Future and Certification fees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7010" y="1346461"/>
            <a:ext cx="8239698" cy="2771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3" y="361885"/>
            <a:ext cx="587361" cy="89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17010" y="1623576"/>
            <a:ext cx="8239698" cy="48707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7010" y="325699"/>
            <a:ext cx="8239698" cy="102076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697129" y="334992"/>
            <a:ext cx="910320" cy="943427"/>
            <a:chOff x="6995256" y="255598"/>
            <a:chExt cx="968114" cy="1003323"/>
          </a:xfrm>
        </p:grpSpPr>
        <p:pic>
          <p:nvPicPr>
            <p:cNvPr id="18" name="Picture 17" descr="OULOGO edited.jpg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256" y="255598"/>
              <a:ext cx="968114" cy="650794"/>
            </a:xfrm>
            <a:prstGeom prst="rect">
              <a:avLst/>
            </a:prstGeom>
          </p:spPr>
        </p:pic>
        <p:pic>
          <p:nvPicPr>
            <p:cNvPr id="19" name="Picture 18" descr="OU text logo.jpg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483" y="921719"/>
              <a:ext cx="879417" cy="337202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Events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the purpose of your event?</a:t>
            </a:r>
          </a:p>
          <a:p>
            <a:pPr lvl="1"/>
            <a:r>
              <a:rPr lang="en-US" dirty="0" smtClean="0"/>
              <a:t>Tough on staff</a:t>
            </a:r>
          </a:p>
          <a:p>
            <a:pPr lvl="2"/>
            <a:r>
              <a:rPr lang="en-US" dirty="0" smtClean="0"/>
              <a:t>Smaller is better (facetime with dignitary)</a:t>
            </a:r>
          </a:p>
          <a:p>
            <a:pPr lvl="2"/>
            <a:r>
              <a:rPr lang="en-US" dirty="0" smtClean="0"/>
              <a:t>Connecting into University event </a:t>
            </a:r>
          </a:p>
          <a:p>
            <a:pPr lvl="3"/>
            <a:r>
              <a:rPr lang="en-US" dirty="0" smtClean="0"/>
              <a:t>Athletics, fine arts, scholarly speakers</a:t>
            </a:r>
          </a:p>
          <a:p>
            <a:pPr lvl="1"/>
            <a:r>
              <a:rPr lang="en-US" dirty="0" smtClean="0"/>
              <a:t>Events are good for:</a:t>
            </a:r>
          </a:p>
          <a:p>
            <a:pPr lvl="2"/>
            <a:r>
              <a:rPr lang="en-US" dirty="0" smtClean="0"/>
              <a:t>Celebration, Developing relationships, Stewardship</a:t>
            </a:r>
          </a:p>
          <a:p>
            <a:pPr lvl="1"/>
            <a:r>
              <a:rPr lang="en-US" dirty="0" smtClean="0"/>
              <a:t>Events are bad for:</a:t>
            </a:r>
          </a:p>
          <a:p>
            <a:pPr lvl="2"/>
            <a:r>
              <a:rPr lang="en-US" dirty="0" smtClean="0"/>
              <a:t>Raising funds (DVO time investment for gifts always wins)</a:t>
            </a:r>
          </a:p>
          <a:p>
            <a:pPr lvl="1"/>
            <a:endParaRPr lang="en-US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417010" y="1346461"/>
            <a:ext cx="8239698" cy="2771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3" y="361885"/>
            <a:ext cx="587361" cy="89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17010" y="1623576"/>
            <a:ext cx="8239698" cy="48707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7010" y="325699"/>
            <a:ext cx="8239698" cy="102076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697129" y="334992"/>
            <a:ext cx="910320" cy="943427"/>
            <a:chOff x="6995256" y="255598"/>
            <a:chExt cx="968114" cy="1003323"/>
          </a:xfrm>
        </p:grpSpPr>
        <p:pic>
          <p:nvPicPr>
            <p:cNvPr id="18" name="Picture 17" descr="OULOGO edited.jpg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256" y="255598"/>
              <a:ext cx="968114" cy="650794"/>
            </a:xfrm>
            <a:prstGeom prst="rect">
              <a:avLst/>
            </a:prstGeom>
          </p:spPr>
        </p:pic>
        <p:pic>
          <p:nvPicPr>
            <p:cNvPr id="19" name="Picture 18" descr="OU text logo.jpg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483" y="921719"/>
              <a:ext cx="879417" cy="33720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7061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Gifts You Should Not Accept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5040"/>
            <a:ext cx="8229600" cy="390112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Donors come up with ideas that don</a:t>
            </a:r>
            <a:r>
              <a:rPr lang="uk-UA" sz="2800" dirty="0" smtClean="0"/>
              <a:t>’</a:t>
            </a:r>
            <a:r>
              <a:rPr lang="en-US" sz="2800" dirty="0" smtClean="0"/>
              <a:t>t align  to your mission and goals</a:t>
            </a:r>
          </a:p>
          <a:p>
            <a:r>
              <a:rPr lang="en-US" sz="2800" dirty="0" smtClean="0"/>
              <a:t>Accepting that money often results in an administrative nightmare</a:t>
            </a:r>
          </a:p>
          <a:p>
            <a:r>
              <a:rPr lang="en-US" sz="2800" dirty="0" smtClean="0"/>
              <a:t>Likely to burn a bridge with the donor</a:t>
            </a:r>
          </a:p>
          <a:p>
            <a:r>
              <a:rPr lang="en-US" sz="2800" dirty="0" smtClean="0"/>
              <a:t>Donor centric- if isn’t the right fit, hand them off to another college.  It is hard to do, but they will come back to you. </a:t>
            </a:r>
          </a:p>
          <a:p>
            <a:r>
              <a:rPr lang="en-US" sz="2800" dirty="0" smtClean="0"/>
              <a:t>Keep their vision at the forefront.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7010" y="1346461"/>
            <a:ext cx="8239698" cy="2771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3" y="361885"/>
            <a:ext cx="587361" cy="89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17010" y="1623576"/>
            <a:ext cx="8239698" cy="48707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7010" y="325699"/>
            <a:ext cx="8239698" cy="102076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697129" y="334992"/>
            <a:ext cx="910320" cy="943427"/>
            <a:chOff x="6995256" y="255598"/>
            <a:chExt cx="968114" cy="1003323"/>
          </a:xfrm>
        </p:grpSpPr>
        <p:pic>
          <p:nvPicPr>
            <p:cNvPr id="18" name="Picture 17" descr="OULOGO edited.jpg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256" y="255598"/>
              <a:ext cx="968114" cy="650794"/>
            </a:xfrm>
            <a:prstGeom prst="rect">
              <a:avLst/>
            </a:prstGeom>
          </p:spPr>
        </p:pic>
        <p:pic>
          <p:nvPicPr>
            <p:cNvPr id="19" name="Picture 18" descr="OU text logo.jpg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483" y="921719"/>
              <a:ext cx="879417" cy="337202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5280" y="274638"/>
            <a:ext cx="5730240" cy="1003781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Preparing yourself: Fundraising rarely comes naturally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99920"/>
            <a:ext cx="8229600" cy="4226243"/>
          </a:xfrm>
        </p:spPr>
        <p:txBody>
          <a:bodyPr/>
          <a:lstStyle/>
          <a:p>
            <a:r>
              <a:rPr lang="en-US" sz="2800" dirty="0"/>
              <a:t>You’re asking before you’re offered.</a:t>
            </a:r>
          </a:p>
          <a:p>
            <a:r>
              <a:rPr lang="en-US" sz="2800" dirty="0"/>
              <a:t>You’re talking about money.</a:t>
            </a:r>
          </a:p>
          <a:p>
            <a:r>
              <a:rPr lang="en-US" sz="2800" dirty="0"/>
              <a:t>You’re exploring personal matters.</a:t>
            </a:r>
          </a:p>
          <a:p>
            <a:r>
              <a:rPr lang="en-US" sz="2800" dirty="0"/>
              <a:t>You don’t always take no for an answer.</a:t>
            </a:r>
          </a:p>
          <a:p>
            <a:r>
              <a:rPr lang="en-US" sz="2800" dirty="0"/>
              <a:t>You’re coming face to face with your fears</a:t>
            </a:r>
          </a:p>
          <a:p>
            <a:pPr lvl="1"/>
            <a:r>
              <a:rPr lang="en-US" sz="2400" dirty="0"/>
              <a:t>Fear of failure</a:t>
            </a:r>
          </a:p>
          <a:p>
            <a:pPr lvl="1"/>
            <a:r>
              <a:rPr lang="en-US" sz="2400" dirty="0"/>
              <a:t>Fear of rejection</a:t>
            </a:r>
          </a:p>
          <a:p>
            <a:pPr lvl="1"/>
            <a:r>
              <a:rPr lang="en-US" sz="2400" dirty="0"/>
              <a:t>Fear of the unknown</a:t>
            </a:r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17010" y="1346461"/>
            <a:ext cx="8239698" cy="2771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3" y="361885"/>
            <a:ext cx="587361" cy="89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17009" y="1707396"/>
            <a:ext cx="8239699" cy="48707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</a:rPr>
              <a:t>Q &amp; A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7010" y="325699"/>
            <a:ext cx="8239698" cy="102076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697129" y="334992"/>
            <a:ext cx="910320" cy="943427"/>
            <a:chOff x="6995256" y="255598"/>
            <a:chExt cx="968114" cy="1003323"/>
          </a:xfrm>
        </p:grpSpPr>
        <p:pic>
          <p:nvPicPr>
            <p:cNvPr id="18" name="Picture 17" descr="OULOGO edited.jpg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256" y="255598"/>
              <a:ext cx="968114" cy="650794"/>
            </a:xfrm>
            <a:prstGeom prst="rect">
              <a:avLst/>
            </a:prstGeom>
          </p:spPr>
        </p:pic>
        <p:pic>
          <p:nvPicPr>
            <p:cNvPr id="19" name="Picture 18" descr="OU text logo.jpg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483" y="921719"/>
              <a:ext cx="879417" cy="33720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1429217" y="658218"/>
            <a:ext cx="6116765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Are Your Final Thoughts?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417010" y="1346461"/>
            <a:ext cx="8239698" cy="2771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3" y="361885"/>
            <a:ext cx="587361" cy="89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17010" y="1623576"/>
            <a:ext cx="8239698" cy="48707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7010" y="325699"/>
            <a:ext cx="8239698" cy="102076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697129" y="334992"/>
            <a:ext cx="910320" cy="943427"/>
            <a:chOff x="6995256" y="255598"/>
            <a:chExt cx="968114" cy="1003323"/>
          </a:xfrm>
        </p:grpSpPr>
        <p:pic>
          <p:nvPicPr>
            <p:cNvPr id="18" name="Picture 17" descr="OULOGO edited.jpg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256" y="255598"/>
              <a:ext cx="968114" cy="650794"/>
            </a:xfrm>
            <a:prstGeom prst="rect">
              <a:avLst/>
            </a:prstGeom>
          </p:spPr>
        </p:pic>
        <p:pic>
          <p:nvPicPr>
            <p:cNvPr id="19" name="Picture 18" descr="OU text logo.jpg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483" y="921719"/>
              <a:ext cx="879417" cy="33720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676" y="274638"/>
            <a:ext cx="6204801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But, Fundraising is a noble </a:t>
            </a:r>
            <a:r>
              <a:rPr lang="en-US" sz="3200" b="1" dirty="0" smtClean="0"/>
              <a:t>endeavor; it is Friendraising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1520"/>
            <a:ext cx="8229600" cy="4124643"/>
          </a:xfrm>
        </p:spPr>
        <p:txBody>
          <a:bodyPr/>
          <a:lstStyle/>
          <a:p>
            <a:r>
              <a:rPr lang="en-US" sz="2800" dirty="0"/>
              <a:t>More than simply asking for money</a:t>
            </a:r>
          </a:p>
          <a:p>
            <a:r>
              <a:rPr lang="en-US" sz="2800" dirty="0"/>
              <a:t>Cooperative relationship rather than adversarial act</a:t>
            </a:r>
          </a:p>
          <a:p>
            <a:r>
              <a:rPr lang="en-US" sz="2800" dirty="0"/>
              <a:t>Fulfilling </a:t>
            </a:r>
            <a:r>
              <a:rPr lang="en-US" sz="2800" dirty="0" smtClean="0"/>
              <a:t>mutual needs </a:t>
            </a:r>
            <a:r>
              <a:rPr lang="en-US" sz="2800" dirty="0"/>
              <a:t>rather than doing a deal</a:t>
            </a:r>
          </a:p>
          <a:p>
            <a:r>
              <a:rPr lang="en-US" sz="2800" dirty="0"/>
              <a:t>Life enhancing, not life diminishing</a:t>
            </a:r>
          </a:p>
          <a:p>
            <a:r>
              <a:rPr lang="en-US" sz="2800" dirty="0"/>
              <a:t>Positioned within your institution and unit’s history</a:t>
            </a:r>
          </a:p>
          <a:p>
            <a:r>
              <a:rPr lang="en-US" sz="2800" dirty="0"/>
              <a:t>Essential for the life of your SCDE</a:t>
            </a:r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7010" y="1346461"/>
            <a:ext cx="8239698" cy="2771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3" y="361885"/>
            <a:ext cx="587361" cy="89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9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17010" y="1623576"/>
            <a:ext cx="8239698" cy="48707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7010" y="325699"/>
            <a:ext cx="8239698" cy="102076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697129" y="334992"/>
            <a:ext cx="910320" cy="943427"/>
            <a:chOff x="6995256" y="255598"/>
            <a:chExt cx="968114" cy="1003323"/>
          </a:xfrm>
        </p:grpSpPr>
        <p:pic>
          <p:nvPicPr>
            <p:cNvPr id="18" name="Picture 17" descr="OULOGO edited.jpg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256" y="255598"/>
              <a:ext cx="968114" cy="650794"/>
            </a:xfrm>
            <a:prstGeom prst="rect">
              <a:avLst/>
            </a:prstGeom>
          </p:spPr>
        </p:pic>
        <p:pic>
          <p:nvPicPr>
            <p:cNvPr id="19" name="Picture 18" descr="OU text logo.jpg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483" y="921719"/>
              <a:ext cx="879417" cy="33720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68960"/>
            <a:ext cx="7010400" cy="848678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/>
              <a:t>Who</a:t>
            </a:r>
            <a:r>
              <a:rPr lang="en-US" sz="2400" b="1" dirty="0"/>
              <a:t> </a:t>
            </a:r>
            <a:r>
              <a:rPr lang="en-US" sz="3600" b="1" dirty="0"/>
              <a:t>Gives?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9440"/>
            <a:ext cx="8229600" cy="425672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Sources of gifts to all Charities:</a:t>
            </a:r>
          </a:p>
          <a:p>
            <a:pPr lvl="1"/>
            <a:r>
              <a:rPr lang="en-US" dirty="0"/>
              <a:t>Individuals – 73%</a:t>
            </a:r>
          </a:p>
          <a:p>
            <a:pPr lvl="1"/>
            <a:r>
              <a:rPr lang="en-US" dirty="0"/>
              <a:t>Foundations – 14%</a:t>
            </a:r>
          </a:p>
          <a:p>
            <a:pPr lvl="1"/>
            <a:r>
              <a:rPr lang="en-US" dirty="0"/>
              <a:t>Bequests – 8%</a:t>
            </a:r>
          </a:p>
          <a:p>
            <a:pPr lvl="1"/>
            <a:r>
              <a:rPr lang="en-US" dirty="0"/>
              <a:t>Corporations – 5%</a:t>
            </a:r>
          </a:p>
          <a:p>
            <a:r>
              <a:rPr lang="en-US" dirty="0"/>
              <a:t>Sources of Gifts to Higher Education:</a:t>
            </a:r>
          </a:p>
          <a:p>
            <a:pPr lvl="1"/>
            <a:r>
              <a:rPr lang="en-US" dirty="0"/>
              <a:t>Alumni – 25.4%</a:t>
            </a:r>
          </a:p>
          <a:p>
            <a:pPr lvl="1"/>
            <a:r>
              <a:rPr lang="en-US" dirty="0"/>
              <a:t>Foundations – 30.0%</a:t>
            </a:r>
          </a:p>
          <a:p>
            <a:pPr lvl="1"/>
            <a:r>
              <a:rPr lang="en-US" dirty="0"/>
              <a:t>Non-alumni – 17.6%</a:t>
            </a:r>
          </a:p>
          <a:p>
            <a:pPr lvl="1"/>
            <a:r>
              <a:rPr lang="en-US" dirty="0"/>
              <a:t>Corporations – 16.9%</a:t>
            </a:r>
          </a:p>
          <a:p>
            <a:pPr lvl="1"/>
            <a:r>
              <a:rPr lang="en-US" dirty="0"/>
              <a:t>Other organizations – 9.1%</a:t>
            </a:r>
          </a:p>
          <a:p>
            <a:pPr lvl="1"/>
            <a:r>
              <a:rPr lang="en-US" dirty="0"/>
              <a:t>Religious organizations – 1.1%</a:t>
            </a:r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7010" y="1346461"/>
            <a:ext cx="8239698" cy="2771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3" y="361885"/>
            <a:ext cx="587361" cy="89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17010" y="1623576"/>
            <a:ext cx="8239698" cy="48707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7010" y="325699"/>
            <a:ext cx="8239698" cy="102076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697129" y="334992"/>
            <a:ext cx="910320" cy="943427"/>
            <a:chOff x="6995256" y="255598"/>
            <a:chExt cx="968114" cy="1003323"/>
          </a:xfrm>
        </p:grpSpPr>
        <p:pic>
          <p:nvPicPr>
            <p:cNvPr id="18" name="Picture 17" descr="OULOGO edited.jpg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256" y="255598"/>
              <a:ext cx="968114" cy="650794"/>
            </a:xfrm>
            <a:prstGeom prst="rect">
              <a:avLst/>
            </a:prstGeom>
          </p:spPr>
        </p:pic>
        <p:pic>
          <p:nvPicPr>
            <p:cNvPr id="19" name="Picture 18" descr="OU text logo.jpg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483" y="921719"/>
              <a:ext cx="879417" cy="33720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080" y="274638"/>
            <a:ext cx="703072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Why people give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0400"/>
            <a:ext cx="8229600" cy="41957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Moved at how gift can make a difference – 72.4%</a:t>
            </a:r>
          </a:p>
          <a:p>
            <a:r>
              <a:rPr lang="en-US" dirty="0"/>
              <a:t>Feel financially secure – 71.2%</a:t>
            </a:r>
          </a:p>
          <a:p>
            <a:r>
              <a:rPr lang="en-US" dirty="0"/>
              <a:t>Giving to an organization that is efficient – 71.0%</a:t>
            </a:r>
          </a:p>
          <a:p>
            <a:r>
              <a:rPr lang="en-US" dirty="0"/>
              <a:t>Support same orgs/causes annually – 65.9%</a:t>
            </a:r>
          </a:p>
          <a:p>
            <a:r>
              <a:rPr lang="en-US" dirty="0"/>
              <a:t>Political/philosophical beliefs – 52.1%</a:t>
            </a:r>
          </a:p>
          <a:p>
            <a:r>
              <a:rPr lang="en-US" dirty="0"/>
              <a:t>Volunteer for the organization – 51.9%</a:t>
            </a:r>
          </a:p>
          <a:p>
            <a:r>
              <a:rPr lang="en-US" dirty="0"/>
              <a:t>Give spontaneously to support a need – 47.1%</a:t>
            </a:r>
          </a:p>
          <a:p>
            <a:r>
              <a:rPr lang="en-US" dirty="0"/>
              <a:t>Remedy issues affecting me personally – 43.8%</a:t>
            </a:r>
          </a:p>
          <a:p>
            <a:r>
              <a:rPr lang="en-US" dirty="0"/>
              <a:t>Religious beliefs – 38.8%</a:t>
            </a:r>
          </a:p>
          <a:p>
            <a:r>
              <a:rPr lang="en-US" dirty="0"/>
              <a:t>Being asked – 27.1%	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7010" y="1346461"/>
            <a:ext cx="8239698" cy="2771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3" y="361885"/>
            <a:ext cx="587361" cy="89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17010" y="1623576"/>
            <a:ext cx="8239698" cy="48707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7010" y="325699"/>
            <a:ext cx="8239698" cy="102076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697129" y="334992"/>
            <a:ext cx="910320" cy="943427"/>
            <a:chOff x="6995256" y="255598"/>
            <a:chExt cx="968114" cy="1003323"/>
          </a:xfrm>
        </p:grpSpPr>
        <p:pic>
          <p:nvPicPr>
            <p:cNvPr id="18" name="Picture 17" descr="OULOGO edited.jpg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256" y="255598"/>
              <a:ext cx="968114" cy="650794"/>
            </a:xfrm>
            <a:prstGeom prst="rect">
              <a:avLst/>
            </a:prstGeom>
          </p:spPr>
        </p:pic>
        <p:pic>
          <p:nvPicPr>
            <p:cNvPr id="19" name="Picture 18" descr="OU text logo.jpg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483" y="921719"/>
              <a:ext cx="879417" cy="33720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080" y="274638"/>
            <a:ext cx="703072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The Return of the Mega-Gift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1639"/>
            <a:ext cx="8229600" cy="48026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	</a:t>
            </a:r>
            <a:r>
              <a:rPr lang="en-US" sz="2400" b="1" dirty="0" smtClean="0"/>
              <a:t>	</a:t>
            </a:r>
            <a:r>
              <a:rPr lang="en-US" sz="8000" b="1" dirty="0" smtClean="0"/>
              <a:t>Total Number of $1 Million-Plus Gifts, 2006 – 2012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8000" dirty="0" smtClean="0"/>
              <a:t>Higher Education receives more than half of all gifts at this level.</a:t>
            </a:r>
          </a:p>
          <a:p>
            <a:pPr marL="0" indent="0">
              <a:buNone/>
            </a:pPr>
            <a:endParaRPr lang="en-US" sz="8000" dirty="0" smtClean="0"/>
          </a:p>
          <a:p>
            <a:r>
              <a:rPr lang="en-US" sz="8000" dirty="0" smtClean="0"/>
              <a:t>The drop in giving experienced in 2009 – 2010 was driven by top-of-the pyramid donors.</a:t>
            </a:r>
          </a:p>
          <a:p>
            <a:pPr marL="0" indent="0">
              <a:buNone/>
            </a:pPr>
            <a:endParaRPr lang="en-US" sz="8000" dirty="0" smtClean="0"/>
          </a:p>
          <a:p>
            <a:r>
              <a:rPr lang="en-US" sz="8000" dirty="0" smtClean="0"/>
              <a:t>Million dollar gifts fell more than 50% between 2007 and 2010</a:t>
            </a:r>
            <a:r>
              <a:rPr lang="en-US" sz="8000" dirty="0"/>
              <a:t>	</a:t>
            </a:r>
            <a:endParaRPr lang="en-US" sz="8000" dirty="0" smtClean="0"/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r>
              <a:rPr lang="en-US" sz="8000" dirty="0"/>
              <a:t>	</a:t>
            </a:r>
            <a:r>
              <a:rPr lang="en-US" sz="8000" dirty="0" smtClean="0"/>
              <a:t>	2007 </a:t>
            </a:r>
            <a:r>
              <a:rPr lang="en-US" sz="8000" dirty="0"/>
              <a:t>– </a:t>
            </a:r>
            <a:r>
              <a:rPr lang="en-US" sz="8000" dirty="0" smtClean="0"/>
              <a:t>(n= 506</a:t>
            </a:r>
            <a:r>
              <a:rPr lang="en-US" sz="8000" dirty="0"/>
              <a:t>)</a:t>
            </a:r>
          </a:p>
          <a:p>
            <a:pPr marL="0" indent="0">
              <a:buNone/>
            </a:pPr>
            <a:r>
              <a:rPr lang="en-US" sz="8000" dirty="0"/>
              <a:t>		2008 – 2010 </a:t>
            </a:r>
            <a:r>
              <a:rPr lang="en-US" sz="8000" dirty="0" smtClean="0"/>
              <a:t>(n= 379</a:t>
            </a:r>
            <a:r>
              <a:rPr lang="en-US" sz="8000" dirty="0"/>
              <a:t>, 284, 231</a:t>
            </a:r>
            <a:r>
              <a:rPr lang="en-US" sz="8000" dirty="0" smtClean="0"/>
              <a:t>)</a:t>
            </a:r>
          </a:p>
          <a:p>
            <a:pPr marL="0" indent="0">
              <a:buNone/>
            </a:pPr>
            <a:r>
              <a:rPr lang="en-US" sz="8000" dirty="0" smtClean="0"/>
              <a:t>		2011 </a:t>
            </a:r>
            <a:r>
              <a:rPr lang="en-US" sz="8000" dirty="0"/>
              <a:t>– 2012 (n= 375, 404)</a:t>
            </a:r>
          </a:p>
          <a:p>
            <a:pPr marL="0" indent="0">
              <a:buNone/>
            </a:pPr>
            <a:endParaRPr lang="en-US" sz="8000" dirty="0"/>
          </a:p>
          <a:p>
            <a:r>
              <a:rPr lang="en-US" sz="8000" dirty="0" smtClean="0"/>
              <a:t>2011 and 2012 signaled a promising reversal, as million dollar gifts grew by 62%; this is still only 75% of the 2007 high mark. The trajectory is a positive sign of things to come in 2013 and beyond.</a:t>
            </a:r>
          </a:p>
          <a:p>
            <a:pPr marL="0" indent="0" algn="r">
              <a:buNone/>
            </a:pPr>
            <a:r>
              <a:rPr lang="en-US" sz="4800" dirty="0" smtClean="0"/>
              <a:t>		                        Source: </a:t>
            </a:r>
            <a:r>
              <a:rPr lang="en-US" sz="4800" i="1" dirty="0" smtClean="0"/>
              <a:t>The Chronicle of Philanthropy</a:t>
            </a:r>
            <a:r>
              <a:rPr lang="en-US" sz="4800" dirty="0" smtClean="0"/>
              <a:t>, America’s Top Donors</a:t>
            </a:r>
            <a:r>
              <a:rPr lang="en-US" sz="8000" dirty="0"/>
              <a:t>	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7010" y="1346461"/>
            <a:ext cx="8239698" cy="2771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3" y="361885"/>
            <a:ext cx="587361" cy="89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17010" y="1623576"/>
            <a:ext cx="8239698" cy="48707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7010" y="325699"/>
            <a:ext cx="8239698" cy="102076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697129" y="334992"/>
            <a:ext cx="910320" cy="943427"/>
            <a:chOff x="6995256" y="255598"/>
            <a:chExt cx="968114" cy="1003323"/>
          </a:xfrm>
        </p:grpSpPr>
        <p:pic>
          <p:nvPicPr>
            <p:cNvPr id="18" name="Picture 17" descr="OULOGO edited.jpg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256" y="255598"/>
              <a:ext cx="968114" cy="650794"/>
            </a:xfrm>
            <a:prstGeom prst="rect">
              <a:avLst/>
            </a:prstGeom>
          </p:spPr>
        </p:pic>
        <p:pic>
          <p:nvPicPr>
            <p:cNvPr id="19" name="Picture 18" descr="OU text logo.jpg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483" y="921719"/>
              <a:ext cx="879417" cy="33720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080" y="334992"/>
            <a:ext cx="7030720" cy="1082646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Do You Have The Right Ingredients </a:t>
            </a:r>
            <a:br>
              <a:rPr lang="en-US" sz="3200" b="1" dirty="0" smtClean="0"/>
            </a:br>
            <a:r>
              <a:rPr lang="en-US" sz="3200" b="1" dirty="0" smtClean="0"/>
              <a:t>for Fundraising Success?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4170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 you have a big, fundable idea?</a:t>
            </a:r>
          </a:p>
          <a:p>
            <a:pPr lvl="1"/>
            <a:r>
              <a:rPr lang="en-US" dirty="0" smtClean="0"/>
              <a:t>At high performing higher education fundraising organizations deans perform some version of the following critical roles:</a:t>
            </a:r>
          </a:p>
          <a:p>
            <a:pPr lvl="2">
              <a:buFont typeface="Wingdings"/>
              <a:buChar char="Ø"/>
            </a:pPr>
            <a:r>
              <a:rPr lang="en-US" dirty="0" smtClean="0"/>
              <a:t>Bringing passion, vision, and priorities for the institution and academics with a clear and consistent case for support;</a:t>
            </a:r>
          </a:p>
          <a:p>
            <a:pPr lvl="2">
              <a:buFont typeface="Wingdings"/>
              <a:buChar char="Ø"/>
            </a:pPr>
            <a:r>
              <a:rPr lang="en-US" dirty="0" smtClean="0"/>
              <a:t>Connecting and inspiring faculty to engage in development work;</a:t>
            </a:r>
          </a:p>
          <a:p>
            <a:pPr lvl="2">
              <a:buFont typeface="Wingdings"/>
              <a:buChar char="Ø"/>
            </a:pPr>
            <a:r>
              <a:rPr lang="en-US" dirty="0" smtClean="0"/>
              <a:t>Playing a key role in developing big, fundable ideas and campaign planning; and</a:t>
            </a:r>
          </a:p>
          <a:p>
            <a:pPr lvl="2">
              <a:buFont typeface="Wingdings"/>
              <a:buChar char="Ø"/>
            </a:pPr>
            <a:r>
              <a:rPr lang="en-US" dirty="0" smtClean="0"/>
              <a:t>Being key partners in identifying prospects, goal-setting, and program planning.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 algn="r">
              <a:buNone/>
            </a:pPr>
            <a:r>
              <a:rPr lang="en-US" sz="1300" dirty="0" smtClean="0"/>
              <a:t>Source: Eduventures, </a:t>
            </a:r>
            <a:r>
              <a:rPr lang="en-US" sz="1300" dirty="0" err="1" smtClean="0"/>
              <a:t>Inc</a:t>
            </a:r>
            <a:r>
              <a:rPr lang="en-US" sz="1300" dirty="0" smtClean="0"/>
              <a:t>.|www.eduventures. com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7010" y="1346461"/>
            <a:ext cx="8239698" cy="2771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3" y="361885"/>
            <a:ext cx="587361" cy="89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17010" y="1623576"/>
            <a:ext cx="8239698" cy="48707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7010" y="325699"/>
            <a:ext cx="8239698" cy="102076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697129" y="334992"/>
            <a:ext cx="910320" cy="943427"/>
            <a:chOff x="6995256" y="255598"/>
            <a:chExt cx="968114" cy="1003323"/>
          </a:xfrm>
        </p:grpSpPr>
        <p:pic>
          <p:nvPicPr>
            <p:cNvPr id="18" name="Picture 17" descr="OULOGO edited.jpg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256" y="255598"/>
              <a:ext cx="968114" cy="650794"/>
            </a:xfrm>
            <a:prstGeom prst="rect">
              <a:avLst/>
            </a:prstGeom>
          </p:spPr>
        </p:pic>
        <p:pic>
          <p:nvPicPr>
            <p:cNvPr id="19" name="Picture 18" descr="OU text logo.jpg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483" y="921719"/>
              <a:ext cx="879417" cy="33720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		</a:t>
            </a:r>
            <a:r>
              <a:rPr lang="en-US" sz="3200" b="1" dirty="0" smtClean="0"/>
              <a:t>Major Gift Fundraising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7200"/>
            <a:ext cx="8229600" cy="4398963"/>
          </a:xfrm>
        </p:spPr>
        <p:txBody>
          <a:bodyPr/>
          <a:lstStyle/>
          <a:p>
            <a:r>
              <a:rPr lang="en-US" dirty="0" smtClean="0"/>
              <a:t>Have a transformational vision</a:t>
            </a:r>
          </a:p>
          <a:p>
            <a:r>
              <a:rPr lang="en-US" dirty="0" smtClean="0"/>
              <a:t>View major gifts as investments</a:t>
            </a:r>
          </a:p>
          <a:p>
            <a:pPr lvl="1"/>
            <a:r>
              <a:rPr lang="en-US" dirty="0" smtClean="0"/>
              <a:t>Funds follow good thinking and planning</a:t>
            </a:r>
          </a:p>
          <a:p>
            <a:pPr lvl="1"/>
            <a:r>
              <a:rPr lang="en-US" dirty="0" smtClean="0"/>
              <a:t>Must be friend first - trust is key</a:t>
            </a:r>
          </a:p>
          <a:p>
            <a:pPr lvl="1"/>
            <a:r>
              <a:rPr lang="en-US" dirty="0" smtClean="0"/>
              <a:t>All donors are unique</a:t>
            </a:r>
          </a:p>
          <a:p>
            <a:pPr lvl="1"/>
            <a:r>
              <a:rPr lang="en-US" dirty="0" smtClean="0"/>
              <a:t>Donors not necessarily alumni </a:t>
            </a:r>
          </a:p>
          <a:p>
            <a:pPr lvl="1"/>
            <a:r>
              <a:rPr lang="en-US" dirty="0" smtClean="0"/>
              <a:t>Women playing increasingly important role</a:t>
            </a:r>
          </a:p>
          <a:p>
            <a:pPr lvl="1"/>
            <a:r>
              <a:rPr lang="en-US" dirty="0" smtClean="0"/>
              <a:t>Don’t underestimate power of your position</a:t>
            </a:r>
          </a:p>
          <a:p>
            <a:pPr lvl="1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7010" y="1346461"/>
            <a:ext cx="8239698" cy="2771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3" y="361885"/>
            <a:ext cx="587361" cy="89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1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17010" y="1623576"/>
            <a:ext cx="8239698" cy="48707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7010" y="325699"/>
            <a:ext cx="8239698" cy="102076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697129" y="334992"/>
            <a:ext cx="910320" cy="943427"/>
            <a:chOff x="6995256" y="255598"/>
            <a:chExt cx="968114" cy="1003323"/>
          </a:xfrm>
        </p:grpSpPr>
        <p:pic>
          <p:nvPicPr>
            <p:cNvPr id="18" name="Picture 17" descr="OULOGO edited.jpg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256" y="255598"/>
              <a:ext cx="968114" cy="650794"/>
            </a:xfrm>
            <a:prstGeom prst="rect">
              <a:avLst/>
            </a:prstGeom>
          </p:spPr>
        </p:pic>
        <p:pic>
          <p:nvPicPr>
            <p:cNvPr id="19" name="Picture 18" descr="OU text logo.jpg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483" y="921719"/>
              <a:ext cx="879417" cy="33720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Know Where You are Going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3920"/>
            <a:ext cx="8229600" cy="3972243"/>
          </a:xfrm>
        </p:spPr>
        <p:txBody>
          <a:bodyPr>
            <a:normAutofit fontScale="92500"/>
          </a:bodyPr>
          <a:lstStyle/>
          <a:p>
            <a:r>
              <a:rPr lang="en-US" dirty="0"/>
              <a:t>Have a Strategic Plan for your SCDE</a:t>
            </a:r>
          </a:p>
          <a:p>
            <a:pPr lvl="1"/>
            <a:r>
              <a:rPr lang="en-US" dirty="0"/>
              <a:t>Clarify the vision for the future to your constituents</a:t>
            </a:r>
          </a:p>
          <a:p>
            <a:pPr lvl="1"/>
            <a:r>
              <a:rPr lang="en-US" dirty="0"/>
              <a:t>Set benchmarks – actions &amp; target completion dates</a:t>
            </a:r>
          </a:p>
          <a:p>
            <a:pPr lvl="1"/>
            <a:r>
              <a:rPr lang="en-US" dirty="0"/>
              <a:t>Reallocate resources and focus</a:t>
            </a:r>
          </a:p>
          <a:p>
            <a:pPr lvl="1"/>
            <a:r>
              <a:rPr lang="en-US" dirty="0"/>
              <a:t>Attend to institutional structure</a:t>
            </a:r>
          </a:p>
          <a:p>
            <a:r>
              <a:rPr lang="en-US" dirty="0"/>
              <a:t>Develop a corresponding Fundraising plan</a:t>
            </a:r>
          </a:p>
          <a:p>
            <a:pPr lvl="1"/>
            <a:r>
              <a:rPr lang="en-US" dirty="0"/>
              <a:t>Tied to strategic plan</a:t>
            </a:r>
          </a:p>
          <a:p>
            <a:pPr lvl="1"/>
            <a:r>
              <a:rPr lang="en-US" dirty="0"/>
              <a:t>Bold but doable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7010" y="1346461"/>
            <a:ext cx="8239698" cy="2771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3" y="361885"/>
            <a:ext cx="587361" cy="89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9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2802</TotalTime>
  <Words>973</Words>
  <Application>Microsoft Office PowerPoint</Application>
  <PresentationFormat>On-screen Show (4:3)</PresentationFormat>
  <Paragraphs>216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Bradley Hand</vt:lpstr>
      <vt:lpstr>Calibri</vt:lpstr>
      <vt:lpstr>Wingdings</vt:lpstr>
      <vt:lpstr>Office Theme</vt:lpstr>
      <vt:lpstr>Fund Raising: Lessons Learned </vt:lpstr>
      <vt:lpstr>Preparing yourself: Fundraising rarely comes naturally</vt:lpstr>
      <vt:lpstr>But, Fundraising is a noble endeavor; it is Friendraising</vt:lpstr>
      <vt:lpstr>Who Gives? </vt:lpstr>
      <vt:lpstr>Why people give</vt:lpstr>
      <vt:lpstr>The Return of the Mega-Gift</vt:lpstr>
      <vt:lpstr>Do You Have The Right Ingredients  for Fundraising Success?</vt:lpstr>
      <vt:lpstr>  Major Gift Fundraising</vt:lpstr>
      <vt:lpstr>Know Where You are Going</vt:lpstr>
      <vt:lpstr>Sell where you are going</vt:lpstr>
      <vt:lpstr>It takes a village (inside)</vt:lpstr>
      <vt:lpstr>It takes trust</vt:lpstr>
      <vt:lpstr>Vision and Priorities</vt:lpstr>
      <vt:lpstr>Board of Advocates/Advisors</vt:lpstr>
      <vt:lpstr>Ideas and Investments</vt:lpstr>
      <vt:lpstr>Development Communication</vt:lpstr>
      <vt:lpstr>Micro-Campaigns</vt:lpstr>
      <vt:lpstr>Events</vt:lpstr>
      <vt:lpstr>Gifts You Should Not Accept</vt:lpstr>
      <vt:lpstr>PowerPoint Presentation</vt:lpstr>
    </vt:vector>
  </TitlesOfParts>
  <Company>FSU COE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Higgins</dc:creator>
  <cp:lastModifiedBy>Driscoll, Marcy</cp:lastModifiedBy>
  <cp:revision>90</cp:revision>
  <cp:lastPrinted>2013-09-09T14:04:33Z</cp:lastPrinted>
  <dcterms:created xsi:type="dcterms:W3CDTF">2013-09-04T18:36:26Z</dcterms:created>
  <dcterms:modified xsi:type="dcterms:W3CDTF">2016-10-16T15:12:11Z</dcterms:modified>
</cp:coreProperties>
</file>