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63" r:id="rId4"/>
    <p:sldId id="27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96" r:id="rId13"/>
    <p:sldId id="295" r:id="rId14"/>
    <p:sldId id="277" r:id="rId15"/>
    <p:sldId id="288" r:id="rId16"/>
    <p:sldId id="298" r:id="rId17"/>
    <p:sldId id="297" r:id="rId18"/>
    <p:sldId id="303" r:id="rId19"/>
    <p:sldId id="299" r:id="rId20"/>
    <p:sldId id="304" r:id="rId21"/>
    <p:sldId id="300" r:id="rId22"/>
    <p:sldId id="301" r:id="rId23"/>
    <p:sldId id="3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9"/>
    <p:restoredTop sz="95148"/>
  </p:normalViewPr>
  <p:slideViewPr>
    <p:cSldViewPr snapToGrid="0" snapToObjects="1">
      <p:cViewPr>
        <p:scale>
          <a:sx n="82" d="100"/>
          <a:sy n="82" d="100"/>
        </p:scale>
        <p:origin x="33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330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06CB8-6775-B845-9D27-E9B3A53F8F24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98CF3-F82E-5E42-A209-FB0118E5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2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1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4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6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9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EAF4-0F4A-134B-A634-A1F301A28AE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AFA3C-3532-6F46-A831-5577B75D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613" y="620585"/>
            <a:ext cx="11838215" cy="259624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  <a:t>Education Reimagined:</a:t>
            </a:r>
            <a:b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</a:br>
            <a: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  <a:t>The Top 10 Education Innovations </a:t>
            </a:r>
            <a:b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</a:br>
            <a: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  <a:t>of the Last 100 Years and </a:t>
            </a:r>
            <a:b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</a:br>
            <a: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ghdad" charset="-78"/>
                <a:ea typeface="Baghdad" charset="-78"/>
                <a:cs typeface="Baghdad" charset="-78"/>
              </a:rPr>
              <a:t>a Forecast for the Future</a:t>
            </a:r>
            <a:endParaRPr lang="en-US" sz="5400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aghdad" charset="-78"/>
              <a:ea typeface="Baghdad" charset="-78"/>
              <a:cs typeface="Baghdad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2" y="3170689"/>
            <a:ext cx="5666016" cy="20617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Baghdad" charset="-78"/>
                <a:ea typeface="Baghdad" charset="-78"/>
                <a:cs typeface="Baghdad" charset="-78"/>
              </a:rPr>
              <a:t>CADREI Fall Conference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Baghdad" charset="-78"/>
                <a:ea typeface="Baghdad" charset="-78"/>
                <a:cs typeface="Baghdad" charset="-78"/>
              </a:rPr>
              <a:t>October 18, 2016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Baghdad" charset="-78"/>
                <a:ea typeface="Baghdad" charset="-78"/>
                <a:cs typeface="Baghdad" charset="-78"/>
              </a:rPr>
              <a:t>John E. </a:t>
            </a:r>
            <a:r>
              <a:rPr lang="en-US" sz="2800" dirty="0" smtClean="0">
                <a:solidFill>
                  <a:srgbClr val="0070C0"/>
                </a:solidFill>
                <a:latin typeface="Baghdad" charset="-78"/>
                <a:ea typeface="Baghdad" charset="-78"/>
                <a:cs typeface="Baghdad" charset="-78"/>
              </a:rPr>
              <a:t>Jacobson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Baghdad" charset="-78"/>
                <a:ea typeface="Baghdad" charset="-78"/>
                <a:cs typeface="Baghdad" charset="-78"/>
              </a:rPr>
              <a:t>Ball State University</a:t>
            </a:r>
            <a:endParaRPr lang="en-US" sz="2800" dirty="0">
              <a:solidFill>
                <a:srgbClr val="0070C0"/>
              </a:solidFill>
              <a:latin typeface="Baghdad" charset="-78"/>
              <a:ea typeface="Baghdad" charset="-78"/>
              <a:cs typeface="Baghdad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320" y="5232473"/>
            <a:ext cx="38608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39972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Report of the National Reading Panel “Teaching Children to Read” (2000)</a:t>
            </a:r>
          </a:p>
          <a:p>
            <a:pPr lvl="0"/>
            <a:r>
              <a:rPr lang="en-US" dirty="0"/>
              <a:t>School voucher movement (beginning in the 1990s)</a:t>
            </a:r>
          </a:p>
          <a:p>
            <a:pPr lvl="0"/>
            <a:r>
              <a:rPr lang="en-US" dirty="0"/>
              <a:t>Smart Board is introduced by SMART Technologies (1991)</a:t>
            </a:r>
          </a:p>
          <a:p>
            <a:pPr lvl="0"/>
            <a:r>
              <a:rPr lang="en-US" dirty="0"/>
              <a:t>Charter Schools—Minnesota opens first charter school (1992)</a:t>
            </a:r>
          </a:p>
          <a:p>
            <a:pPr lvl="0"/>
            <a:r>
              <a:rPr lang="en-US" dirty="0"/>
              <a:t>Alternative routes to teacher certification/licensing (beginning in the 1990s)</a:t>
            </a:r>
          </a:p>
          <a:p>
            <a:pPr lvl="0"/>
            <a:r>
              <a:rPr lang="en-US" dirty="0"/>
              <a:t>Charlotte Danielson’s </a:t>
            </a:r>
            <a:r>
              <a:rPr lang="en-US" i="1" dirty="0"/>
              <a:t>Enhancing Professional Practice: A Framework for Teaching</a:t>
            </a:r>
            <a:r>
              <a:rPr lang="en-US" dirty="0"/>
              <a:t> (1996)</a:t>
            </a:r>
          </a:p>
          <a:p>
            <a:pPr lvl="0"/>
            <a:r>
              <a:rPr lang="en-US" dirty="0"/>
              <a:t>Massachusetts Education Reform Act requiring common curriculum and statewide tests (1993)</a:t>
            </a:r>
          </a:p>
          <a:p>
            <a:pPr lvl="0"/>
            <a:r>
              <a:rPr lang="en-US" dirty="0"/>
              <a:t>The Higher Education Act amended requiring a report card for teacher preparation (Title II) (1998)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580"/>
            <a:ext cx="10515600" cy="4965383"/>
          </a:xfrm>
        </p:spPr>
        <p:txBody>
          <a:bodyPr/>
          <a:lstStyle/>
          <a:p>
            <a:pPr lvl="0"/>
            <a:r>
              <a:rPr lang="en-US" sz="2600" dirty="0"/>
              <a:t>Online/distance education (beginning late 1990s)</a:t>
            </a:r>
          </a:p>
          <a:p>
            <a:pPr lvl="0"/>
            <a:r>
              <a:rPr lang="en-US" sz="2600" dirty="0"/>
              <a:t>Diane </a:t>
            </a:r>
            <a:r>
              <a:rPr lang="en-US" sz="2600" dirty="0" err="1"/>
              <a:t>Ravitch</a:t>
            </a:r>
            <a:r>
              <a:rPr lang="en-US" sz="2600" dirty="0"/>
              <a:t> </a:t>
            </a:r>
            <a:r>
              <a:rPr lang="en-US" sz="2600" i="1" dirty="0"/>
              <a:t>Left Back:  A Century of Failed School Reforms</a:t>
            </a:r>
            <a:r>
              <a:rPr lang="en-US" sz="2600" dirty="0"/>
              <a:t> (2000)</a:t>
            </a:r>
          </a:p>
          <a:p>
            <a:pPr lvl="0"/>
            <a:r>
              <a:rPr lang="en-US" sz="2600" dirty="0"/>
              <a:t>STEM education movement (National Academies of Sciences) (2000s)</a:t>
            </a:r>
          </a:p>
          <a:p>
            <a:pPr lvl="0"/>
            <a:r>
              <a:rPr lang="en-US" sz="2600" dirty="0"/>
              <a:t>“No Child Left Behind” ESEA and mandated state testing (2002)</a:t>
            </a:r>
          </a:p>
          <a:p>
            <a:pPr lvl="0"/>
            <a:r>
              <a:rPr lang="en-US" sz="2600" dirty="0"/>
              <a:t>Common Core State Standards (2009)</a:t>
            </a:r>
          </a:p>
          <a:p>
            <a:pPr lvl="0"/>
            <a:r>
              <a:rPr lang="en-US" sz="2600" dirty="0"/>
              <a:t>Teacher pay tied to evaluation and student achievement (2000s)</a:t>
            </a:r>
          </a:p>
          <a:p>
            <a:pPr lvl="0"/>
            <a:r>
              <a:rPr lang="en-US" sz="2600" dirty="0"/>
              <a:t>Handheld computers devices and tablets (2000s)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77750" y="1726363"/>
            <a:ext cx="47263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Results…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3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229" y="0"/>
            <a:ext cx="3629299" cy="685800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106886" y="1077686"/>
            <a:ext cx="2302329" cy="14369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30137" y="1334478"/>
            <a:ext cx="2438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Positive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89328" y="5527221"/>
            <a:ext cx="2720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Negative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106886" y="5270429"/>
            <a:ext cx="2302329" cy="14369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28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Positive </a:t>
            </a:r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7388" indent="-687388">
              <a:buNone/>
            </a:pPr>
            <a:r>
              <a:rPr lang="en-US" sz="3600" dirty="0" smtClean="0"/>
              <a:t>#5  Project </a:t>
            </a:r>
            <a:r>
              <a:rPr lang="en-US" sz="3600" dirty="0"/>
              <a:t>Head Start (1965)—</a:t>
            </a:r>
            <a:r>
              <a:rPr lang="en-US" sz="3600" dirty="0" smtClean="0"/>
              <a:t>7.01</a:t>
            </a:r>
          </a:p>
          <a:p>
            <a:pPr marL="687388" indent="-687388">
              <a:buNone/>
            </a:pPr>
            <a:r>
              <a:rPr lang="en-US" sz="3600" dirty="0" smtClean="0"/>
              <a:t>#4  G.I</a:t>
            </a:r>
            <a:r>
              <a:rPr lang="en-US" sz="3600" dirty="0"/>
              <a:t>. Bill of Rights (1944)—7.11</a:t>
            </a:r>
          </a:p>
          <a:p>
            <a:pPr marL="687388" indent="-687388">
              <a:buNone/>
            </a:pPr>
            <a:r>
              <a:rPr lang="en-US" sz="3600" dirty="0" smtClean="0"/>
              <a:t>#3  National </a:t>
            </a:r>
            <a:r>
              <a:rPr lang="en-US" sz="3600" dirty="0"/>
              <a:t>School Lunch Act—free and reduced lunch (now includes breakfast) (1945)—7.50</a:t>
            </a:r>
          </a:p>
          <a:p>
            <a:pPr marL="687388" indent="-687388">
              <a:buNone/>
            </a:pPr>
            <a:r>
              <a:rPr lang="en-US" sz="3600" dirty="0" smtClean="0"/>
              <a:t>#2  Broadband </a:t>
            </a:r>
            <a:r>
              <a:rPr lang="en-US" sz="3600" dirty="0"/>
              <a:t>Internet (beginning in the 1990s)—7.68</a:t>
            </a:r>
          </a:p>
          <a:p>
            <a:pPr marL="687388" indent="-687388">
              <a:buNone/>
            </a:pPr>
            <a:r>
              <a:rPr lang="en-US" sz="3600" dirty="0" smtClean="0"/>
              <a:t>#1  U.S</a:t>
            </a:r>
            <a:r>
              <a:rPr lang="en-US" sz="3600" dirty="0"/>
              <a:t>. Supreme Court ruling Brown vs. Board of Education (1954) and the Civil Rights Act of 1964 and school </a:t>
            </a:r>
            <a:r>
              <a:rPr lang="en-US" sz="3600" dirty="0" smtClean="0"/>
              <a:t>desegregation—8.51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25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</a:t>
            </a:r>
            <a:r>
              <a:rPr lang="en-US" dirty="0" smtClean="0"/>
              <a:t>Negative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23875" lvl="0" indent="-523875">
              <a:buNone/>
            </a:pPr>
            <a:r>
              <a:rPr lang="en-US" dirty="0" smtClean="0"/>
              <a:t>#5  </a:t>
            </a:r>
            <a:r>
              <a:rPr lang="en-US" dirty="0"/>
              <a:t>The Higher Education Act amended requiring a report card for teacher preparation (Title II) (1998</a:t>
            </a:r>
            <a:r>
              <a:rPr lang="en-US" dirty="0" smtClean="0"/>
              <a:t>)  -1.27 </a:t>
            </a:r>
          </a:p>
          <a:p>
            <a:pPr marL="523875" lvl="0" indent="-523875">
              <a:buNone/>
            </a:pPr>
            <a:r>
              <a:rPr lang="en-US" dirty="0" smtClean="0"/>
              <a:t>#4  </a:t>
            </a:r>
            <a:r>
              <a:rPr lang="en-US" dirty="0"/>
              <a:t>School voucher movement (beginning in the </a:t>
            </a:r>
            <a:r>
              <a:rPr lang="en-US" dirty="0" smtClean="0"/>
              <a:t>1990s)  -2.44</a:t>
            </a:r>
          </a:p>
          <a:p>
            <a:pPr marL="523875" lvl="0" indent="-523875">
              <a:buNone/>
            </a:pPr>
            <a:r>
              <a:rPr lang="en-US" dirty="0" smtClean="0"/>
              <a:t>#3  </a:t>
            </a:r>
            <a:r>
              <a:rPr lang="en-US" dirty="0"/>
              <a:t>Alternative routes to teacher certification/licensing (beginning in the 1990s</a:t>
            </a:r>
            <a:r>
              <a:rPr lang="en-US" dirty="0" smtClean="0"/>
              <a:t>)  -2.69</a:t>
            </a:r>
          </a:p>
          <a:p>
            <a:pPr marL="523875" lvl="0" indent="-523875">
              <a:buNone/>
            </a:pPr>
            <a:r>
              <a:rPr lang="en-US" dirty="0" smtClean="0"/>
              <a:t>#2  </a:t>
            </a:r>
            <a:r>
              <a:rPr lang="en-US" dirty="0"/>
              <a:t>“No Child Left Behind” ESEA and mandated state testing (2002</a:t>
            </a:r>
            <a:r>
              <a:rPr lang="en-US" dirty="0" smtClean="0"/>
              <a:t>)  -3.21</a:t>
            </a:r>
          </a:p>
          <a:p>
            <a:pPr marL="523875" lvl="0" indent="-523875">
              <a:buNone/>
            </a:pPr>
            <a:r>
              <a:rPr lang="en-US" dirty="0" smtClean="0"/>
              <a:t>#1  </a:t>
            </a:r>
            <a:r>
              <a:rPr lang="en-US" dirty="0"/>
              <a:t>Teacher pay tied to evaluation and student achievement (2000s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-3.32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3448" y="1206268"/>
            <a:ext cx="428963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Analyzing</a:t>
            </a:r>
          </a:p>
          <a:p>
            <a:pPr algn="ctr"/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</a:t>
            </a:r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</a:t>
            </a:r>
          </a:p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Results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0569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35467" y="0"/>
            <a:ext cx="5884333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u="sng" dirty="0" smtClean="0"/>
              <a:t>Positive</a:t>
            </a:r>
          </a:p>
          <a:p>
            <a:pPr marL="349250" indent="-349250">
              <a:buNone/>
            </a:pPr>
            <a:r>
              <a:rPr lang="en-US" sz="2300" dirty="0"/>
              <a:t>#5  Project Head Start (</a:t>
            </a:r>
            <a:r>
              <a:rPr lang="en-US" sz="2300" dirty="0" smtClean="0"/>
              <a:t>1965)</a:t>
            </a:r>
          </a:p>
          <a:p>
            <a:pPr marL="349250" indent="-349250">
              <a:buNone/>
            </a:pPr>
            <a:r>
              <a:rPr lang="en-US" sz="2300" dirty="0"/>
              <a:t>	</a:t>
            </a:r>
            <a:r>
              <a:rPr lang="en-US" sz="2300" dirty="0" smtClean="0"/>
              <a:t>7.01</a:t>
            </a:r>
            <a:endParaRPr lang="en-US" sz="2300" dirty="0"/>
          </a:p>
          <a:p>
            <a:pPr marL="349250" indent="-349250">
              <a:buNone/>
            </a:pPr>
            <a:r>
              <a:rPr lang="en-US" sz="2300" dirty="0"/>
              <a:t>#4  G.I. Bill of Rights (</a:t>
            </a:r>
            <a:r>
              <a:rPr lang="en-US" sz="2300" dirty="0" smtClean="0"/>
              <a:t>1944)</a:t>
            </a:r>
          </a:p>
          <a:p>
            <a:pPr marL="349250" indent="-349250">
              <a:buNone/>
            </a:pPr>
            <a:r>
              <a:rPr lang="en-US" sz="2300" dirty="0"/>
              <a:t>	</a:t>
            </a:r>
            <a:r>
              <a:rPr lang="en-US" sz="2300" dirty="0" smtClean="0"/>
              <a:t>7.11</a:t>
            </a:r>
            <a:endParaRPr lang="en-US" sz="2300" dirty="0"/>
          </a:p>
          <a:p>
            <a:pPr marL="349250" indent="-349250">
              <a:buNone/>
            </a:pPr>
            <a:r>
              <a:rPr lang="en-US" sz="2300" dirty="0"/>
              <a:t>#3  National School Lunch Act—free and reduced lunch (now includes breakfast) (</a:t>
            </a:r>
            <a:r>
              <a:rPr lang="en-US" sz="2300" dirty="0" smtClean="0"/>
              <a:t>1945)</a:t>
            </a:r>
          </a:p>
          <a:p>
            <a:pPr marL="349250" indent="-349250">
              <a:buNone/>
            </a:pPr>
            <a:r>
              <a:rPr lang="en-US" sz="2300" dirty="0"/>
              <a:t>	</a:t>
            </a:r>
            <a:r>
              <a:rPr lang="en-US" sz="2300" dirty="0" smtClean="0"/>
              <a:t>7.50</a:t>
            </a:r>
            <a:endParaRPr lang="en-US" sz="2300" dirty="0"/>
          </a:p>
          <a:p>
            <a:pPr marL="349250" indent="-349250">
              <a:buNone/>
            </a:pPr>
            <a:r>
              <a:rPr lang="en-US" sz="2300" dirty="0"/>
              <a:t>#2  Broadband Internet (beginning in the </a:t>
            </a:r>
            <a:r>
              <a:rPr lang="en-US" sz="2300" dirty="0" smtClean="0"/>
              <a:t>1990s)</a:t>
            </a:r>
          </a:p>
          <a:p>
            <a:pPr marL="349250" indent="-349250">
              <a:buNone/>
            </a:pPr>
            <a:r>
              <a:rPr lang="en-US" sz="2300" dirty="0"/>
              <a:t>	</a:t>
            </a:r>
            <a:r>
              <a:rPr lang="en-US" sz="2300" dirty="0" smtClean="0"/>
              <a:t>7.68</a:t>
            </a:r>
            <a:endParaRPr lang="en-US" sz="2300" dirty="0"/>
          </a:p>
          <a:p>
            <a:pPr marL="349250" indent="-349250">
              <a:buNone/>
            </a:pPr>
            <a:r>
              <a:rPr lang="en-US" sz="2300" dirty="0"/>
              <a:t>#1  U.S. Supreme Court ruling Brown vs. Board of Education (1954) and the Civil Rights Act of 1964 and school </a:t>
            </a:r>
            <a:r>
              <a:rPr lang="en-US" sz="2300" dirty="0" smtClean="0"/>
              <a:t>desegregation</a:t>
            </a:r>
          </a:p>
          <a:p>
            <a:pPr marL="349250" indent="-349250">
              <a:buNone/>
            </a:pPr>
            <a:r>
              <a:rPr lang="en-US" sz="2300" dirty="0"/>
              <a:t>	</a:t>
            </a:r>
            <a:r>
              <a:rPr lang="en-US" sz="2300" dirty="0" smtClean="0"/>
              <a:t>8.51</a:t>
            </a:r>
          </a:p>
          <a:p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629399" y="125333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What are the commonalities among these 5 innovations?</a:t>
            </a:r>
          </a:p>
          <a:p>
            <a:r>
              <a:rPr lang="en-US" sz="3200" dirty="0" smtClean="0"/>
              <a:t>What do these innovations collectively imply?</a:t>
            </a:r>
          </a:p>
          <a:p>
            <a:r>
              <a:rPr lang="en-US" sz="3200" dirty="0" smtClean="0"/>
              <a:t>What can we infer or generalize from them as a group?</a:t>
            </a:r>
          </a:p>
          <a:p>
            <a:r>
              <a:rPr lang="en-US" sz="3200" dirty="0"/>
              <a:t>What are the overall </a:t>
            </a:r>
            <a:r>
              <a:rPr lang="en-US" sz="3200" dirty="0" smtClean="0"/>
              <a:t>positive results </a:t>
            </a:r>
            <a:r>
              <a:rPr lang="en-US" sz="3200" dirty="0"/>
              <a:t>of these innovations?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940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top five positive innovations provided access and opportunity</a:t>
            </a:r>
          </a:p>
          <a:p>
            <a:r>
              <a:rPr lang="en-US" sz="3200" dirty="0" smtClean="0"/>
              <a:t>Gave individuals a fair playing field</a:t>
            </a:r>
          </a:p>
          <a:p>
            <a:r>
              <a:rPr lang="en-US" sz="3200" dirty="0" smtClean="0"/>
              <a:t>Came from a generation that emphasized individual responsibility</a:t>
            </a:r>
          </a:p>
          <a:p>
            <a:r>
              <a:rPr lang="en-US" sz="3200" dirty="0" smtClean="0"/>
              <a:t>No blame implied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510725" y="-3394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6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849533" y="1253330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What are the commonalities among these 5 innovations?</a:t>
            </a:r>
          </a:p>
          <a:p>
            <a:r>
              <a:rPr lang="en-US" sz="3200" dirty="0" smtClean="0"/>
              <a:t>What do these innovations collectively imply?</a:t>
            </a:r>
          </a:p>
          <a:p>
            <a:r>
              <a:rPr lang="en-US" sz="3200" dirty="0" smtClean="0"/>
              <a:t>What can we infer or generalize from them as a group?</a:t>
            </a:r>
          </a:p>
          <a:p>
            <a:r>
              <a:rPr lang="en-US" sz="3200" dirty="0" smtClean="0"/>
              <a:t>What are the overall negative results of these innovations?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0" y="0"/>
            <a:ext cx="61722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u="sng" dirty="0" smtClean="0"/>
              <a:t>Negative</a:t>
            </a:r>
          </a:p>
          <a:p>
            <a:pPr marL="290513" lvl="0" indent="-290513">
              <a:buNone/>
            </a:pPr>
            <a:r>
              <a:rPr lang="en-US" sz="2300" dirty="0"/>
              <a:t>#5  The Higher Education Act amended requiring a report card for teacher preparation (Title II) (1998) </a:t>
            </a:r>
            <a:endParaRPr lang="en-US" sz="2300" dirty="0" smtClean="0"/>
          </a:p>
          <a:p>
            <a:pPr marL="290513" lvl="0" indent="-290513">
              <a:buNone/>
            </a:pPr>
            <a:r>
              <a:rPr lang="en-US" sz="2300" dirty="0"/>
              <a:t>	</a:t>
            </a:r>
            <a:r>
              <a:rPr lang="en-US" sz="2300" dirty="0" smtClean="0"/>
              <a:t> </a:t>
            </a:r>
            <a:r>
              <a:rPr lang="en-US" sz="2300" dirty="0"/>
              <a:t>-1.27 </a:t>
            </a:r>
          </a:p>
          <a:p>
            <a:pPr marL="290513" lvl="0" indent="-290513">
              <a:buNone/>
            </a:pPr>
            <a:r>
              <a:rPr lang="en-US" sz="2300" dirty="0"/>
              <a:t>#4  School voucher movement (beginning in the 1990s)  </a:t>
            </a:r>
            <a:endParaRPr lang="en-US" sz="2300" dirty="0" smtClean="0"/>
          </a:p>
          <a:p>
            <a:pPr marL="290513" lvl="0" indent="-290513">
              <a:buNone/>
            </a:pPr>
            <a:r>
              <a:rPr lang="en-US" sz="2300" dirty="0"/>
              <a:t>	</a:t>
            </a:r>
            <a:r>
              <a:rPr lang="en-US" sz="2300" dirty="0" smtClean="0"/>
              <a:t>-</a:t>
            </a:r>
            <a:r>
              <a:rPr lang="en-US" sz="2300" dirty="0"/>
              <a:t>2.44</a:t>
            </a:r>
          </a:p>
          <a:p>
            <a:pPr marL="290513" lvl="0" indent="-290513">
              <a:buNone/>
            </a:pPr>
            <a:r>
              <a:rPr lang="en-US" sz="2300" dirty="0"/>
              <a:t>#3  Alternative routes to teacher certification/licensing (beginning in the 1990s</a:t>
            </a:r>
            <a:r>
              <a:rPr lang="en-US" sz="2300" dirty="0" smtClean="0"/>
              <a:t>)</a:t>
            </a:r>
          </a:p>
          <a:p>
            <a:pPr marL="290513" lvl="0" indent="-290513">
              <a:buNone/>
            </a:pPr>
            <a:r>
              <a:rPr lang="en-US" sz="2300" dirty="0"/>
              <a:t>	</a:t>
            </a:r>
            <a:r>
              <a:rPr lang="en-US" sz="2300" dirty="0" smtClean="0"/>
              <a:t>-</a:t>
            </a:r>
            <a:r>
              <a:rPr lang="en-US" sz="2300" dirty="0"/>
              <a:t>2.69</a:t>
            </a:r>
          </a:p>
          <a:p>
            <a:pPr marL="290513" lvl="0" indent="-290513">
              <a:buNone/>
            </a:pPr>
            <a:r>
              <a:rPr lang="en-US" sz="2300" dirty="0"/>
              <a:t>#2  “No Child Left Behind” ESEA and mandated state testing (2002)  </a:t>
            </a:r>
            <a:endParaRPr lang="en-US" sz="2300" dirty="0" smtClean="0"/>
          </a:p>
          <a:p>
            <a:pPr marL="290513" lvl="0" indent="-290513">
              <a:buNone/>
            </a:pPr>
            <a:r>
              <a:rPr lang="en-US" sz="2300" dirty="0"/>
              <a:t>	</a:t>
            </a:r>
            <a:r>
              <a:rPr lang="en-US" sz="2300" dirty="0" smtClean="0"/>
              <a:t>-</a:t>
            </a:r>
            <a:r>
              <a:rPr lang="en-US" sz="2300" dirty="0"/>
              <a:t>3.21</a:t>
            </a:r>
          </a:p>
          <a:p>
            <a:pPr marL="290513" lvl="0" indent="-290513">
              <a:buNone/>
            </a:pPr>
            <a:r>
              <a:rPr lang="en-US" sz="2300" dirty="0"/>
              <a:t>#1  Teacher pay tied to evaluation and student achievement (2000s) </a:t>
            </a:r>
            <a:endParaRPr lang="en-US" sz="2300" dirty="0" smtClean="0"/>
          </a:p>
          <a:p>
            <a:pPr marL="290513" lvl="0" indent="-290513">
              <a:buNone/>
            </a:pPr>
            <a:r>
              <a:rPr lang="en-US" sz="2300" dirty="0"/>
              <a:t>	</a:t>
            </a:r>
            <a:r>
              <a:rPr lang="en-US" sz="2300" dirty="0" smtClean="0"/>
              <a:t>-3.32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73602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Innovation…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2761"/>
          </a:xfrm>
        </p:spPr>
        <p:txBody>
          <a:bodyPr>
            <a:normAutofit/>
          </a:bodyPr>
          <a:lstStyle/>
          <a:p>
            <a:r>
              <a:rPr lang="en-US" dirty="0" smtClean="0"/>
              <a:t>Something new</a:t>
            </a:r>
          </a:p>
          <a:p>
            <a:pPr lvl="1"/>
            <a:r>
              <a:rPr lang="en-US" sz="2800" dirty="0" smtClean="0"/>
              <a:t>Concept/Idea/Philosophy</a:t>
            </a:r>
          </a:p>
          <a:p>
            <a:pPr lvl="1"/>
            <a:r>
              <a:rPr lang="en-US" sz="2800" dirty="0" smtClean="0"/>
              <a:t>Policy</a:t>
            </a:r>
          </a:p>
          <a:p>
            <a:pPr lvl="1"/>
            <a:r>
              <a:rPr lang="en-US" sz="2800" dirty="0" smtClean="0"/>
              <a:t>Instructional Practice</a:t>
            </a:r>
          </a:p>
          <a:p>
            <a:pPr lvl="1"/>
            <a:r>
              <a:rPr lang="en-US" sz="2800" dirty="0" smtClean="0"/>
              <a:t>Method/Curriculum</a:t>
            </a:r>
          </a:p>
          <a:p>
            <a:pPr lvl="1"/>
            <a:r>
              <a:rPr lang="en-US" sz="2800" dirty="0" smtClean="0"/>
              <a:t>Custom</a:t>
            </a:r>
          </a:p>
          <a:p>
            <a:pPr lvl="1"/>
            <a:r>
              <a:rPr lang="en-US" sz="2800" dirty="0" smtClean="0"/>
              <a:t>Classroom/School Design</a:t>
            </a:r>
          </a:p>
          <a:p>
            <a:pPr lvl="1"/>
            <a:r>
              <a:rPr lang="en-US" sz="2800" dirty="0" smtClean="0"/>
              <a:t>Device</a:t>
            </a:r>
          </a:p>
          <a:p>
            <a:r>
              <a:rPr lang="en-US" dirty="0" smtClean="0"/>
              <a:t>Latin (</a:t>
            </a:r>
            <a:r>
              <a:rPr lang="en-US" i="1" dirty="0" err="1" smtClean="0"/>
              <a:t>innovatio</a:t>
            </a:r>
            <a:r>
              <a:rPr lang="en-US" i="1" dirty="0" smtClean="0"/>
              <a:t>)</a:t>
            </a:r>
            <a:r>
              <a:rPr lang="en-US" dirty="0" smtClean="0"/>
              <a:t> to English translation = renewal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9643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 are federal government policies that express certain beliefs</a:t>
            </a:r>
          </a:p>
          <a:p>
            <a:r>
              <a:rPr lang="en-US" dirty="0" smtClean="0"/>
              <a:t>Because of the widening student achievement gap between students of poverty/ethnicity/race and the rest of the nation, the government must intervene</a:t>
            </a:r>
          </a:p>
          <a:p>
            <a:r>
              <a:rPr lang="en-US" dirty="0" smtClean="0"/>
              <a:t>To solve the problem, the federal government has wrested the steering wheel away from educators</a:t>
            </a:r>
          </a:p>
          <a:p>
            <a:pPr lvl="1"/>
            <a:r>
              <a:rPr lang="en-US" dirty="0" smtClean="0"/>
              <a:t>Educators have failed and must be held accountable</a:t>
            </a:r>
          </a:p>
          <a:p>
            <a:pPr lvl="1"/>
            <a:r>
              <a:rPr lang="en-US" dirty="0" smtClean="0"/>
              <a:t>Legislation can solve the gap in student performance</a:t>
            </a:r>
          </a:p>
          <a:p>
            <a:pPr lvl="1"/>
            <a:r>
              <a:rPr lang="en-US" dirty="0" smtClean="0"/>
              <a:t>Solutions come from the top down</a:t>
            </a:r>
          </a:p>
          <a:p>
            <a:r>
              <a:rPr lang="en-US" dirty="0" smtClean="0"/>
              <a:t>The result has been increased testing, the shortening of instructional time, and the gap remains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5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6771" y="2379461"/>
            <a:ext cx="61520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Challenge</a:t>
            </a:r>
            <a:endParaRPr lang="en-US" sz="8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8781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6158"/>
            <a:ext cx="12192000" cy="5158597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Based on the two groups’ (top 5 positive/negative), what is implied as the next most needed innovation?</a:t>
            </a:r>
          </a:p>
          <a:p>
            <a:r>
              <a:rPr lang="en-US" sz="4800" dirty="0" smtClean="0"/>
              <a:t>In what meaningful realistic ways can educators better influence legislative policy and practice?</a:t>
            </a:r>
          </a:p>
          <a:p>
            <a:r>
              <a:rPr lang="en-US" sz="4800" dirty="0" smtClean="0"/>
              <a:t>How can CADERI deans and their </a:t>
            </a:r>
            <a:r>
              <a:rPr lang="en-US" sz="4800" dirty="0" err="1" smtClean="0"/>
              <a:t>facultypositively</a:t>
            </a:r>
            <a:r>
              <a:rPr lang="en-US" sz="4800" dirty="0" smtClean="0"/>
              <a:t> impact future innovations?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7339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1061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Thank You!</a:t>
            </a:r>
            <a:endParaRPr lang="en-US" sz="7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342" y="3326537"/>
            <a:ext cx="7491311" cy="256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444"/>
            <a:ext cx="10515600" cy="49752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Selecting innovations to include in survey:</a:t>
            </a:r>
          </a:p>
          <a:p>
            <a:pPr lvl="1"/>
            <a:r>
              <a:rPr lang="en-US" sz="2800" dirty="0" smtClean="0"/>
              <a:t>Asked Ball State education faculty</a:t>
            </a:r>
          </a:p>
          <a:p>
            <a:pPr lvl="1"/>
            <a:r>
              <a:rPr lang="en-US" sz="2800" dirty="0" smtClean="0"/>
              <a:t>Searched the Internet</a:t>
            </a:r>
          </a:p>
          <a:p>
            <a:pPr lvl="1"/>
            <a:r>
              <a:rPr lang="en-US" sz="2800" dirty="0" smtClean="0"/>
              <a:t>Narrowed the list to 55 innovations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Survey Design—consulted with Educational Psychology faculty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</a:t>
            </a:r>
            <a:r>
              <a:rPr lang="en-US" dirty="0" err="1" smtClean="0"/>
              <a:t>Qualtrics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Emailed survey to 878 deans/unit heads from 9/10/2015 to 9/18/2015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6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888" y="673846"/>
            <a:ext cx="988695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LucidaSans" charset="0"/>
              </a:rPr>
              <a:t>Dear Colleague,</a:t>
            </a: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LucidaSans" charset="0"/>
              </a:rPr>
              <a:t>I am preparing a presentation to be given later this fall to a group of educators titled, “Education Redefined: The Top 10 Educational Innovations of the past 100 years.”  I researched and narrowed the list of educational innovations to just over 50, and now call upon you for your assistance.  Would you please take 5 minutes to review the list and provide your opinion on the degree to which each innovation has had or will have on P-12 education—either positive or negative.  I think you will enjoy reviewing the many educational innovations of the last 100 years—maybe even do a little reminiscing as you consider each.</a:t>
            </a: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i="1" dirty="0">
                <a:solidFill>
                  <a:prstClr val="black"/>
                </a:solidFill>
                <a:latin typeface="LucidaSans" charset="0"/>
              </a:rPr>
              <a:t>This is the only email you will receive.  I would appreciate you completing the survey by Friday, September 18.</a:t>
            </a:r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LucidaSans" charset="0"/>
              </a:rPr>
              <a:t>There is a place at the end of the survey to put your name and email address if you would like to receive a summary of how your colleagues rate each innovation.  I am inviting educator preparation program leaders from across the nation to respond.  All responses are confidential, and only aggregated data will be reported.  </a:t>
            </a: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LucidaSans" charset="0"/>
              </a:rPr>
              <a:t>Thank you in advance for taking the time to review and share your opinions.</a:t>
            </a: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LucidaSans" charset="0"/>
              </a:rPr>
              <a:t>Best wishes,</a:t>
            </a:r>
          </a:p>
          <a:p>
            <a:endParaRPr lang="en-US" sz="1600" dirty="0">
              <a:solidFill>
                <a:prstClr val="black"/>
              </a:solidFill>
              <a:latin typeface="LucidaSans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LucidaSans" charset="0"/>
              </a:rPr>
              <a:t>John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471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950976"/>
          </a:xfrm>
        </p:spPr>
        <p:txBody>
          <a:bodyPr/>
          <a:lstStyle/>
          <a:p>
            <a:r>
              <a:rPr lang="en-US" dirty="0" smtClean="0"/>
              <a:t>Survey….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346" y="1132919"/>
            <a:ext cx="9436608" cy="51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7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 Included in Survey…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Use of worksheets (mimeograph/ditto/Xerox) (beginning in the early 1900s)</a:t>
            </a:r>
          </a:p>
          <a:p>
            <a:pPr lvl="0"/>
            <a:r>
              <a:rPr lang="en-US" dirty="0"/>
              <a:t>John Dewey’s </a:t>
            </a:r>
            <a:r>
              <a:rPr lang="en-US" i="1" dirty="0"/>
              <a:t>Democracy and Education</a:t>
            </a:r>
            <a:r>
              <a:rPr lang="en-US" dirty="0"/>
              <a:t> (1916)</a:t>
            </a:r>
          </a:p>
          <a:p>
            <a:pPr lvl="0"/>
            <a:r>
              <a:rPr lang="en-US" dirty="0"/>
              <a:t>Founding of the American Federation of Teachers and teacher unions (AFT) (1916)</a:t>
            </a:r>
          </a:p>
          <a:p>
            <a:pPr lvl="0"/>
            <a:r>
              <a:rPr lang="en-US" dirty="0"/>
              <a:t>Ability grouping/tracking/heterogeneous/homogenous (beginning in the early 1900s)</a:t>
            </a:r>
          </a:p>
          <a:p>
            <a:pPr lvl="0"/>
            <a:r>
              <a:rPr lang="en-US" dirty="0"/>
              <a:t>Gifted Education movement (beginning early 1900s)</a:t>
            </a:r>
          </a:p>
          <a:p>
            <a:pPr lvl="0"/>
            <a:r>
              <a:rPr lang="en-US" dirty="0"/>
              <a:t>Jean Piaget’s </a:t>
            </a:r>
            <a:r>
              <a:rPr lang="en-US" i="1" dirty="0"/>
              <a:t>The Child’s Conception of the World</a:t>
            </a:r>
            <a:r>
              <a:rPr lang="en-US" dirty="0"/>
              <a:t> (1929)</a:t>
            </a:r>
          </a:p>
          <a:p>
            <a:pPr lvl="0"/>
            <a:r>
              <a:rPr lang="en-US" dirty="0"/>
              <a:t>Opaque projector (beginning in the early 20</a:t>
            </a:r>
            <a:r>
              <a:rPr lang="en-US" baseline="30000" dirty="0"/>
              <a:t>th</a:t>
            </a:r>
            <a:r>
              <a:rPr lang="en-US" dirty="0"/>
              <a:t> century)</a:t>
            </a:r>
          </a:p>
          <a:p>
            <a:pPr lvl="0"/>
            <a:r>
              <a:rPr lang="en-US" dirty="0"/>
              <a:t>Basal reader (Scott </a:t>
            </a:r>
            <a:r>
              <a:rPr lang="en-US" dirty="0" err="1"/>
              <a:t>Foresman</a:t>
            </a:r>
            <a:r>
              <a:rPr lang="en-US" dirty="0"/>
              <a:t>, Houghton Mifflin, Pearson, etc.) (1930-present)</a:t>
            </a:r>
          </a:p>
          <a:p>
            <a:pPr lvl="0"/>
            <a:r>
              <a:rPr lang="en-US" dirty="0"/>
              <a:t>“Wechsler Intelligence Scale for Children” (1939)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4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790"/>
            <a:ext cx="10515600" cy="55711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G.I. Bill of Rights (1944)</a:t>
            </a:r>
          </a:p>
          <a:p>
            <a:pPr lvl="0"/>
            <a:r>
              <a:rPr lang="en-US" dirty="0"/>
              <a:t>National School Lunch Act—free and reduced lunch (now includes breakfast) (1945)</a:t>
            </a:r>
          </a:p>
          <a:p>
            <a:pPr lvl="0"/>
            <a:r>
              <a:rPr lang="en-US" dirty="0"/>
              <a:t>The Scholastic Aptitude Test (SAT) (1926) and the ACT Test (1959)</a:t>
            </a:r>
          </a:p>
          <a:p>
            <a:pPr lvl="0"/>
            <a:r>
              <a:rPr lang="en-US" dirty="0"/>
              <a:t>U.S. Supreme Court ruling Brown vs. Board of Education (1954) and the Civil Rights Act of 1964 and school desegregation</a:t>
            </a:r>
          </a:p>
          <a:p>
            <a:pPr lvl="0"/>
            <a:r>
              <a:rPr lang="en-US" dirty="0"/>
              <a:t>New math movement (beginning in 1950s)</a:t>
            </a:r>
          </a:p>
          <a:p>
            <a:pPr lvl="0"/>
            <a:r>
              <a:rPr lang="en-US" dirty="0"/>
              <a:t>National Defense Education Act (result of Sputnik) increase math and science majors (1958)</a:t>
            </a:r>
          </a:p>
          <a:p>
            <a:pPr lvl="0"/>
            <a:r>
              <a:rPr lang="en-US" dirty="0"/>
              <a:t>Overhead projector (beginning in the 1960s)</a:t>
            </a:r>
          </a:p>
          <a:p>
            <a:pPr lvl="0"/>
            <a:r>
              <a:rPr lang="en-US" dirty="0"/>
              <a:t>Lev Vygotsky “Zone of Proximal Development” (1962)</a:t>
            </a:r>
          </a:p>
          <a:p>
            <a:pPr lvl="0"/>
            <a:r>
              <a:rPr lang="en-US" dirty="0"/>
              <a:t>Samuel Kirk coined the term “learning disabilities” (1963)</a:t>
            </a:r>
          </a:p>
          <a:p>
            <a:pPr lvl="0"/>
            <a:r>
              <a:rPr lang="en-US" dirty="0"/>
              <a:t>Elementary and Secondary Education Act first passed—includes Title I “Improving the Academic Achievement of Disadvantaged” (1965)</a:t>
            </a:r>
          </a:p>
          <a:p>
            <a:pPr lvl="0"/>
            <a:r>
              <a:rPr lang="en-US" dirty="0"/>
              <a:t>Project Head Start (1965)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1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7220"/>
            <a:ext cx="10515600" cy="555974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Jerome Bruner’s </a:t>
            </a:r>
            <a:r>
              <a:rPr lang="en-US" i="1" dirty="0"/>
              <a:t>Toward a Theory of Instruction</a:t>
            </a:r>
            <a:r>
              <a:rPr lang="en-US" dirty="0"/>
              <a:t> (1966)</a:t>
            </a:r>
          </a:p>
          <a:p>
            <a:pPr lvl="0"/>
            <a:r>
              <a:rPr lang="en-US" dirty="0"/>
              <a:t>James S. Coleman’s report “Equality of Educational Opportunity” (1966)</a:t>
            </a:r>
          </a:p>
          <a:p>
            <a:pPr lvl="0"/>
            <a:r>
              <a:rPr lang="en-US" dirty="0"/>
              <a:t>William </a:t>
            </a:r>
            <a:r>
              <a:rPr lang="en-US" dirty="0" err="1"/>
              <a:t>Glasser’s</a:t>
            </a:r>
            <a:r>
              <a:rPr lang="en-US" dirty="0"/>
              <a:t> </a:t>
            </a:r>
            <a:r>
              <a:rPr lang="en-US" i="1" dirty="0"/>
              <a:t>Reality Therapy</a:t>
            </a:r>
            <a:r>
              <a:rPr lang="en-US" dirty="0"/>
              <a:t> and </a:t>
            </a:r>
            <a:r>
              <a:rPr lang="en-US" i="1" dirty="0"/>
              <a:t>Schools Without Failure</a:t>
            </a:r>
            <a:r>
              <a:rPr lang="en-US" dirty="0"/>
              <a:t> (1967)</a:t>
            </a:r>
          </a:p>
          <a:p>
            <a:pPr lvl="0"/>
            <a:r>
              <a:rPr lang="en-US" dirty="0"/>
              <a:t>National Assessment of Educational Progress (NAEP)—“Nation’s Report Card” (1969)</a:t>
            </a:r>
          </a:p>
          <a:p>
            <a:pPr lvl="0"/>
            <a:r>
              <a:rPr lang="en-US" dirty="0"/>
              <a:t>Herbert R. Kohl’s </a:t>
            </a:r>
            <a:r>
              <a:rPr lang="en-US" i="1" dirty="0"/>
              <a:t>The Open Classroom</a:t>
            </a:r>
            <a:r>
              <a:rPr lang="en-US" dirty="0"/>
              <a:t> open concept schools (1969)</a:t>
            </a:r>
          </a:p>
          <a:p>
            <a:pPr lvl="0"/>
            <a:r>
              <a:rPr lang="en-US" dirty="0"/>
              <a:t>Title IX of the Education Amendments of (1972)</a:t>
            </a:r>
          </a:p>
          <a:p>
            <a:pPr lvl="0"/>
            <a:r>
              <a:rPr lang="en-US" dirty="0"/>
              <a:t>Rehabilitation Act Section 504 (1973)</a:t>
            </a:r>
          </a:p>
          <a:p>
            <a:pPr lvl="0"/>
            <a:r>
              <a:rPr lang="en-US" dirty="0"/>
              <a:t>PL 94-142 “Education for All Handicapped Children Act” (1975) and PL 101-476 the Individuals with Disabilities Education Act (IDEA) (1990)</a:t>
            </a:r>
          </a:p>
          <a:p>
            <a:pPr lvl="0"/>
            <a:r>
              <a:rPr lang="en-US" dirty="0"/>
              <a:t>Year round school/balanced calendar school year (beginning in the 1970s)</a:t>
            </a:r>
          </a:p>
          <a:p>
            <a:pPr lvl="0"/>
            <a:r>
              <a:rPr lang="en-US" dirty="0"/>
              <a:t>Introduction of Apple computers into the classroom—Apple </a:t>
            </a:r>
            <a:r>
              <a:rPr lang="en-US" dirty="0" err="1"/>
              <a:t>IIe</a:t>
            </a:r>
            <a:r>
              <a:rPr lang="en-US" dirty="0"/>
              <a:t> (</a:t>
            </a:r>
            <a:r>
              <a:rPr lang="en-US" dirty="0" smtClean="0"/>
              <a:t>1977)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370"/>
            <a:ext cx="10515600" cy="550259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United </a:t>
            </a:r>
            <a:r>
              <a:rPr lang="en-US" dirty="0"/>
              <a:t>States Department of Education created (1980)</a:t>
            </a:r>
          </a:p>
          <a:p>
            <a:pPr lvl="0"/>
            <a:r>
              <a:rPr lang="en-US" dirty="0"/>
              <a:t>Computer Assisted Instruction/Learning/Education (beginning in the 1980s)</a:t>
            </a:r>
          </a:p>
          <a:p>
            <a:pPr lvl="0"/>
            <a:r>
              <a:rPr lang="en-US" dirty="0"/>
              <a:t>Madeline Hunter’s </a:t>
            </a:r>
            <a:r>
              <a:rPr lang="en-US" i="1" dirty="0"/>
              <a:t>Mastery Teaching</a:t>
            </a:r>
            <a:r>
              <a:rPr lang="en-US" dirty="0"/>
              <a:t> and “Essential Elements of Instruction” (1982)</a:t>
            </a:r>
          </a:p>
          <a:p>
            <a:pPr lvl="0"/>
            <a:r>
              <a:rPr lang="en-US" dirty="0"/>
              <a:t>John </a:t>
            </a:r>
            <a:r>
              <a:rPr lang="en-US" dirty="0" err="1"/>
              <a:t>Goodlad’s</a:t>
            </a:r>
            <a:r>
              <a:rPr lang="en-US" dirty="0"/>
              <a:t> </a:t>
            </a:r>
            <a:r>
              <a:rPr lang="en-US" i="1" dirty="0"/>
              <a:t>A Place Called School</a:t>
            </a:r>
            <a:r>
              <a:rPr lang="en-US" dirty="0"/>
              <a:t> (1984)</a:t>
            </a:r>
          </a:p>
          <a:p>
            <a:pPr lvl="0"/>
            <a:r>
              <a:rPr lang="en-US" dirty="0"/>
              <a:t>Outcome-Based Education (OBE) (beginning in the 1980s)</a:t>
            </a:r>
          </a:p>
          <a:p>
            <a:pPr lvl="0"/>
            <a:r>
              <a:rPr lang="en-US" dirty="0"/>
              <a:t>National Commission on Excellence in Education’s report “A Nation at Risk” (1983)</a:t>
            </a:r>
          </a:p>
          <a:p>
            <a:pPr lvl="0"/>
            <a:r>
              <a:rPr lang="en-US" dirty="0"/>
              <a:t>Whole language movement (beginning in the mid 1980s)</a:t>
            </a:r>
          </a:p>
          <a:p>
            <a:pPr lvl="0"/>
            <a:r>
              <a:rPr lang="en-US" dirty="0"/>
              <a:t>“America 2000” and “Goals 2000: Educate American Act” (1994)</a:t>
            </a:r>
          </a:p>
          <a:p>
            <a:pPr lvl="0"/>
            <a:r>
              <a:rPr lang="en-US" dirty="0"/>
              <a:t>Broadband Internet (beginning in the 1990s)</a:t>
            </a:r>
          </a:p>
          <a:p>
            <a:pPr lvl="0"/>
            <a:r>
              <a:rPr lang="en-US" dirty="0"/>
              <a:t>PowerPoint (beginning in the 1990s)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5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14400</TotalTime>
  <Words>1235</Words>
  <Application>Microsoft Macintosh PowerPoint</Application>
  <PresentationFormat>Widescreen</PresentationFormat>
  <Paragraphs>159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Baghdad</vt:lpstr>
      <vt:lpstr>Calibri</vt:lpstr>
      <vt:lpstr>Calibri Light</vt:lpstr>
      <vt:lpstr>LucidaSans</vt:lpstr>
      <vt:lpstr>Arial</vt:lpstr>
      <vt:lpstr>Office Theme</vt:lpstr>
      <vt:lpstr>Education Reimagined: The Top 10 Education Innovations  of the Last 100 Years and  a Forecast for the Future</vt:lpstr>
      <vt:lpstr>Defining Innovation…</vt:lpstr>
      <vt:lpstr>Designing the Study…</vt:lpstr>
      <vt:lpstr>PowerPoint Presentation</vt:lpstr>
      <vt:lpstr>Survey….</vt:lpstr>
      <vt:lpstr>Innovations Included in Survey…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5 Positive Impact</vt:lpstr>
      <vt:lpstr>Top 5 Negative Impact</vt:lpstr>
      <vt:lpstr>PowerPoint Presentation</vt:lpstr>
      <vt:lpstr>PowerPoint Presentation</vt:lpstr>
      <vt:lpstr>Key Points…</vt:lpstr>
      <vt:lpstr>PowerPoint Presentation</vt:lpstr>
      <vt:lpstr>Key Points…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Redefined: The Top 10 Innovations of the Century</dc:title>
  <dc:creator>Jacobson, John</dc:creator>
  <cp:lastModifiedBy>Jacobson, John</cp:lastModifiedBy>
  <cp:revision>68</cp:revision>
  <dcterms:created xsi:type="dcterms:W3CDTF">2015-08-25T15:47:28Z</dcterms:created>
  <dcterms:modified xsi:type="dcterms:W3CDTF">2016-10-21T18:44:13Z</dcterms:modified>
</cp:coreProperties>
</file>