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72" r:id="rId7"/>
    <p:sldId id="262" r:id="rId8"/>
    <p:sldId id="263" r:id="rId9"/>
    <p:sldId id="264" r:id="rId10"/>
    <p:sldId id="265" r:id="rId11"/>
    <p:sldId id="266" r:id="rId12"/>
    <p:sldId id="267" r:id="rId13"/>
    <p:sldId id="268" r:id="rId14"/>
    <p:sldId id="269" r:id="rId15"/>
    <p:sldId id="273" r:id="rId16"/>
    <p:sldId id="27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8" d="100"/>
          <a:sy n="88" d="100"/>
        </p:scale>
        <p:origin x="-797"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layout/>
      <c:overlay val="0"/>
    </c:title>
    <c:autoTitleDeleted val="0"/>
    <c:plotArea>
      <c:layout/>
      <c:pieChart>
        <c:varyColors val="1"/>
        <c:ser>
          <c:idx val="0"/>
          <c:order val="0"/>
          <c:tx>
            <c:strRef>
              <c:f>Sheet1!$B$1</c:f>
              <c:strCache>
                <c:ptCount val="1"/>
                <c:pt idx="0">
                  <c:v>Students</c:v>
                </c:pt>
              </c:strCache>
            </c:strRef>
          </c:tx>
          <c:dLbls>
            <c:dLblPos val="ctr"/>
            <c:showLegendKey val="0"/>
            <c:showVal val="1"/>
            <c:showCatName val="0"/>
            <c:showSerName val="0"/>
            <c:showPercent val="0"/>
            <c:showBubbleSize val="0"/>
            <c:showLeaderLines val="1"/>
          </c:dLbls>
          <c:cat>
            <c:strRef>
              <c:f>Sheet1!$A$2:$A$3</c:f>
              <c:strCache>
                <c:ptCount val="2"/>
                <c:pt idx="0">
                  <c:v>Undergraduate</c:v>
                </c:pt>
                <c:pt idx="1">
                  <c:v>Graduate</c:v>
                </c:pt>
              </c:strCache>
            </c:strRef>
          </c:cat>
          <c:val>
            <c:numRef>
              <c:f>Sheet1!$B$2:$B$3</c:f>
              <c:numCache>
                <c:formatCode>General</c:formatCode>
                <c:ptCount val="2"/>
                <c:pt idx="0">
                  <c:v>1800</c:v>
                </c:pt>
                <c:pt idx="1">
                  <c:v>897</c:v>
                </c:pt>
              </c:numCache>
            </c:numRef>
          </c:val>
        </c:ser>
        <c:dLbls>
          <c:showLegendKey val="0"/>
          <c:showVal val="0"/>
          <c:showCatName val="0"/>
          <c:showSerName val="0"/>
          <c:showPercent val="0"/>
          <c:showBubbleSize val="0"/>
          <c:showLeaderLines val="1"/>
        </c:dLbls>
        <c:firstSliceAng val="0"/>
      </c:pieChart>
      <c:dTable>
        <c:showHorzBorder val="1"/>
        <c:showVertBorder val="1"/>
        <c:showOutline val="1"/>
        <c:showKeys val="0"/>
      </c:dTable>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layout/>
      <c:overlay val="0"/>
    </c:title>
    <c:autoTitleDeleted val="0"/>
    <c:plotArea>
      <c:layout>
        <c:manualLayout>
          <c:layoutTarget val="inner"/>
          <c:xMode val="edge"/>
          <c:yMode val="edge"/>
          <c:x val="0.10628371442517601"/>
          <c:y val="0.17933509484994248"/>
          <c:w val="0.85869327029897691"/>
          <c:h val="0.60457691841285321"/>
        </c:manualLayout>
      </c:layout>
      <c:barChart>
        <c:barDir val="col"/>
        <c:grouping val="clustered"/>
        <c:varyColors val="0"/>
        <c:ser>
          <c:idx val="0"/>
          <c:order val="0"/>
          <c:tx>
            <c:strRef>
              <c:f>Sheet1!$B$1</c:f>
              <c:strCache>
                <c:ptCount val="1"/>
                <c:pt idx="0">
                  <c:v>Faculty</c:v>
                </c:pt>
              </c:strCache>
            </c:strRef>
          </c:tx>
          <c:invertIfNegative val="0"/>
          <c:dLbls>
            <c:dLblPos val="inEnd"/>
            <c:showLegendKey val="0"/>
            <c:showVal val="1"/>
            <c:showCatName val="0"/>
            <c:showSerName val="0"/>
            <c:showPercent val="0"/>
            <c:showBubbleSize val="0"/>
            <c:showLeaderLines val="0"/>
          </c:dLbls>
          <c:cat>
            <c:strRef>
              <c:f>Sheet1!$A$2:$A$4</c:f>
              <c:strCache>
                <c:ptCount val="3"/>
                <c:pt idx="0">
                  <c:v>Full-Time Tenure Track</c:v>
                </c:pt>
                <c:pt idx="1">
                  <c:v>Full Time (NTT)</c:v>
                </c:pt>
                <c:pt idx="2">
                  <c:v>Clinical Educators</c:v>
                </c:pt>
              </c:strCache>
            </c:strRef>
          </c:cat>
          <c:val>
            <c:numRef>
              <c:f>Sheet1!$B$2:$B$4</c:f>
              <c:numCache>
                <c:formatCode>General</c:formatCode>
                <c:ptCount val="3"/>
                <c:pt idx="0">
                  <c:v>51</c:v>
                </c:pt>
                <c:pt idx="1">
                  <c:v>28</c:v>
                </c:pt>
                <c:pt idx="2">
                  <c:v>22</c:v>
                </c:pt>
              </c:numCache>
            </c:numRef>
          </c:val>
        </c:ser>
        <c:dLbls>
          <c:showLegendKey val="0"/>
          <c:showVal val="0"/>
          <c:showCatName val="0"/>
          <c:showSerName val="0"/>
          <c:showPercent val="0"/>
          <c:showBubbleSize val="0"/>
        </c:dLbls>
        <c:gapWidth val="150"/>
        <c:axId val="35134848"/>
        <c:axId val="35140736"/>
      </c:barChart>
      <c:catAx>
        <c:axId val="35134848"/>
        <c:scaling>
          <c:orientation val="minMax"/>
        </c:scaling>
        <c:delete val="0"/>
        <c:axPos val="b"/>
        <c:majorTickMark val="out"/>
        <c:minorTickMark val="none"/>
        <c:tickLblPos val="nextTo"/>
        <c:crossAx val="35140736"/>
        <c:crosses val="autoZero"/>
        <c:auto val="1"/>
        <c:lblAlgn val="ctr"/>
        <c:lblOffset val="100"/>
        <c:noMultiLvlLbl val="0"/>
      </c:catAx>
      <c:valAx>
        <c:axId val="35140736"/>
        <c:scaling>
          <c:orientation val="minMax"/>
        </c:scaling>
        <c:delete val="0"/>
        <c:axPos val="l"/>
        <c:majorGridlines/>
        <c:numFmt formatCode="General" sourceLinked="1"/>
        <c:majorTickMark val="out"/>
        <c:minorTickMark val="none"/>
        <c:tickLblPos val="nextTo"/>
        <c:crossAx val="35134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29B5A-02D2-4B5B-8A6E-09663C14D05E}"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en-US"/>
        </a:p>
      </dgm:t>
    </dgm:pt>
    <dgm:pt modelId="{3AAC723C-B83A-4C07-BCB6-F5554D4F207D}">
      <dgm:prSet/>
      <dgm:spPr/>
      <dgm:t>
        <a:bodyPr/>
        <a:lstStyle/>
        <a:p>
          <a:pPr algn="l" rtl="0"/>
          <a:r>
            <a:rPr lang="en-US" b="1" dirty="0" smtClean="0"/>
            <a:t>MISSION: </a:t>
          </a:r>
          <a:r>
            <a:rPr lang="en-US" dirty="0" smtClean="0"/>
            <a:t>We provide transformative experiences that cultivate a passion for learning. We enhance our community through critical discourse to promote innovative scholarly collaboration for positive change.</a:t>
          </a:r>
          <a:endParaRPr lang="en-US" dirty="0"/>
        </a:p>
      </dgm:t>
    </dgm:pt>
    <dgm:pt modelId="{A41C3133-B64D-4B58-A9B4-066916C21FE3}" type="parTrans" cxnId="{C57C50A0-5AE7-46BE-87B3-1B5CEE85CF47}">
      <dgm:prSet/>
      <dgm:spPr/>
      <dgm:t>
        <a:bodyPr/>
        <a:lstStyle/>
        <a:p>
          <a:endParaRPr lang="en-US"/>
        </a:p>
      </dgm:t>
    </dgm:pt>
    <dgm:pt modelId="{56E31D35-AAD3-4C00-BC4A-DF7B71AA59CB}" type="sibTrans" cxnId="{C57C50A0-5AE7-46BE-87B3-1B5CEE85CF47}">
      <dgm:prSet/>
      <dgm:spPr/>
      <dgm:t>
        <a:bodyPr/>
        <a:lstStyle/>
        <a:p>
          <a:endParaRPr lang="en-US"/>
        </a:p>
      </dgm:t>
    </dgm:pt>
    <dgm:pt modelId="{8BABFD1E-9389-4A68-93AB-BACB20F7F8BB}">
      <dgm:prSet/>
      <dgm:spPr/>
      <dgm:t>
        <a:bodyPr/>
        <a:lstStyle/>
        <a:p>
          <a:pPr rtl="0"/>
          <a:r>
            <a:rPr lang="en-US" b="1" dirty="0" smtClean="0"/>
            <a:t>VISION: </a:t>
          </a:r>
          <a:r>
            <a:rPr lang="en-US" dirty="0" smtClean="0"/>
            <a:t>We will be a globally recognized, diverse learning community that develops leaders who bring positive change to their professions and the world.</a:t>
          </a:r>
          <a:endParaRPr lang="en-US" dirty="0"/>
        </a:p>
      </dgm:t>
    </dgm:pt>
    <dgm:pt modelId="{DE8D5B0E-DAA5-44CF-8B69-A70AB603D3F5}" type="parTrans" cxnId="{E254F65E-3967-4AAD-83C9-DACDE2F45879}">
      <dgm:prSet/>
      <dgm:spPr/>
      <dgm:t>
        <a:bodyPr/>
        <a:lstStyle/>
        <a:p>
          <a:endParaRPr lang="en-US"/>
        </a:p>
      </dgm:t>
    </dgm:pt>
    <dgm:pt modelId="{6A8BF5C3-64FE-4E26-B34B-9D4B22922E89}" type="sibTrans" cxnId="{E254F65E-3967-4AAD-83C9-DACDE2F45879}">
      <dgm:prSet/>
      <dgm:spPr/>
      <dgm:t>
        <a:bodyPr/>
        <a:lstStyle/>
        <a:p>
          <a:endParaRPr lang="en-US"/>
        </a:p>
      </dgm:t>
    </dgm:pt>
    <dgm:pt modelId="{37BE5FF1-70F9-49E4-B00C-11DFE83D0974}" type="pres">
      <dgm:prSet presAssocID="{21D29B5A-02D2-4B5B-8A6E-09663C14D05E}" presName="vert0" presStyleCnt="0">
        <dgm:presLayoutVars>
          <dgm:dir/>
          <dgm:animOne val="branch"/>
          <dgm:animLvl val="lvl"/>
        </dgm:presLayoutVars>
      </dgm:prSet>
      <dgm:spPr/>
      <dgm:t>
        <a:bodyPr/>
        <a:lstStyle/>
        <a:p>
          <a:endParaRPr lang="en-US"/>
        </a:p>
      </dgm:t>
    </dgm:pt>
    <dgm:pt modelId="{934C79D4-7FDA-4239-99E5-7B154E139CBE}" type="pres">
      <dgm:prSet presAssocID="{3AAC723C-B83A-4C07-BCB6-F5554D4F207D}" presName="thickLine" presStyleLbl="alignNode1" presStyleIdx="0" presStyleCnt="2"/>
      <dgm:spPr/>
    </dgm:pt>
    <dgm:pt modelId="{3144024F-737A-4AFC-B654-748170E8C744}" type="pres">
      <dgm:prSet presAssocID="{3AAC723C-B83A-4C07-BCB6-F5554D4F207D}" presName="horz1" presStyleCnt="0"/>
      <dgm:spPr/>
    </dgm:pt>
    <dgm:pt modelId="{00BC0BDD-9495-4955-8B5B-374DE8EA4245}" type="pres">
      <dgm:prSet presAssocID="{3AAC723C-B83A-4C07-BCB6-F5554D4F207D}" presName="tx1" presStyleLbl="revTx" presStyleIdx="0" presStyleCnt="2"/>
      <dgm:spPr/>
      <dgm:t>
        <a:bodyPr/>
        <a:lstStyle/>
        <a:p>
          <a:endParaRPr lang="en-US"/>
        </a:p>
      </dgm:t>
    </dgm:pt>
    <dgm:pt modelId="{55469DCC-66C0-4C95-952E-4B5A5DBFA60D}" type="pres">
      <dgm:prSet presAssocID="{3AAC723C-B83A-4C07-BCB6-F5554D4F207D}" presName="vert1" presStyleCnt="0"/>
      <dgm:spPr/>
    </dgm:pt>
    <dgm:pt modelId="{CFBBBF81-E137-41D9-880C-BF9D5C76B963}" type="pres">
      <dgm:prSet presAssocID="{8BABFD1E-9389-4A68-93AB-BACB20F7F8BB}" presName="thickLine" presStyleLbl="alignNode1" presStyleIdx="1" presStyleCnt="2"/>
      <dgm:spPr/>
    </dgm:pt>
    <dgm:pt modelId="{B7AC41D2-1E4D-4490-AEB2-24F9D9D9E756}" type="pres">
      <dgm:prSet presAssocID="{8BABFD1E-9389-4A68-93AB-BACB20F7F8BB}" presName="horz1" presStyleCnt="0"/>
      <dgm:spPr/>
    </dgm:pt>
    <dgm:pt modelId="{B46A51B8-5509-4987-814D-3BDCB3F63C6A}" type="pres">
      <dgm:prSet presAssocID="{8BABFD1E-9389-4A68-93AB-BACB20F7F8BB}" presName="tx1" presStyleLbl="revTx" presStyleIdx="1" presStyleCnt="2"/>
      <dgm:spPr/>
      <dgm:t>
        <a:bodyPr/>
        <a:lstStyle/>
        <a:p>
          <a:endParaRPr lang="en-US"/>
        </a:p>
      </dgm:t>
    </dgm:pt>
    <dgm:pt modelId="{3C59E110-6167-43CF-AA70-5D27D6544A60}" type="pres">
      <dgm:prSet presAssocID="{8BABFD1E-9389-4A68-93AB-BACB20F7F8BB}" presName="vert1" presStyleCnt="0"/>
      <dgm:spPr/>
    </dgm:pt>
  </dgm:ptLst>
  <dgm:cxnLst>
    <dgm:cxn modelId="{E254F65E-3967-4AAD-83C9-DACDE2F45879}" srcId="{21D29B5A-02D2-4B5B-8A6E-09663C14D05E}" destId="{8BABFD1E-9389-4A68-93AB-BACB20F7F8BB}" srcOrd="1" destOrd="0" parTransId="{DE8D5B0E-DAA5-44CF-8B69-A70AB603D3F5}" sibTransId="{6A8BF5C3-64FE-4E26-B34B-9D4B22922E89}"/>
    <dgm:cxn modelId="{C57C50A0-5AE7-46BE-87B3-1B5CEE85CF47}" srcId="{21D29B5A-02D2-4B5B-8A6E-09663C14D05E}" destId="{3AAC723C-B83A-4C07-BCB6-F5554D4F207D}" srcOrd="0" destOrd="0" parTransId="{A41C3133-B64D-4B58-A9B4-066916C21FE3}" sibTransId="{56E31D35-AAD3-4C00-BC4A-DF7B71AA59CB}"/>
    <dgm:cxn modelId="{3807D21F-6AE4-473E-9D02-E050D8BA7D97}" type="presOf" srcId="{8BABFD1E-9389-4A68-93AB-BACB20F7F8BB}" destId="{B46A51B8-5509-4987-814D-3BDCB3F63C6A}" srcOrd="0" destOrd="0" presId="urn:microsoft.com/office/officeart/2008/layout/LinedList"/>
    <dgm:cxn modelId="{721823DC-A723-45A8-B1DC-2364679F173A}" type="presOf" srcId="{21D29B5A-02D2-4B5B-8A6E-09663C14D05E}" destId="{37BE5FF1-70F9-49E4-B00C-11DFE83D0974}" srcOrd="0" destOrd="0" presId="urn:microsoft.com/office/officeart/2008/layout/LinedList"/>
    <dgm:cxn modelId="{D10D74BD-B38E-44B3-A174-970A6F9E0E8D}" type="presOf" srcId="{3AAC723C-B83A-4C07-BCB6-F5554D4F207D}" destId="{00BC0BDD-9495-4955-8B5B-374DE8EA4245}" srcOrd="0" destOrd="0" presId="urn:microsoft.com/office/officeart/2008/layout/LinedList"/>
    <dgm:cxn modelId="{7C476A93-D0E1-4025-99D8-4CDE13F5CFE4}" type="presParOf" srcId="{37BE5FF1-70F9-49E4-B00C-11DFE83D0974}" destId="{934C79D4-7FDA-4239-99E5-7B154E139CBE}" srcOrd="0" destOrd="0" presId="urn:microsoft.com/office/officeart/2008/layout/LinedList"/>
    <dgm:cxn modelId="{E4B19731-D2D3-4ACB-B831-3025D75E6A87}" type="presParOf" srcId="{37BE5FF1-70F9-49E4-B00C-11DFE83D0974}" destId="{3144024F-737A-4AFC-B654-748170E8C744}" srcOrd="1" destOrd="0" presId="urn:microsoft.com/office/officeart/2008/layout/LinedList"/>
    <dgm:cxn modelId="{E0908D47-E251-4613-BC4B-AE6892AB28CC}" type="presParOf" srcId="{3144024F-737A-4AFC-B654-748170E8C744}" destId="{00BC0BDD-9495-4955-8B5B-374DE8EA4245}" srcOrd="0" destOrd="0" presId="urn:microsoft.com/office/officeart/2008/layout/LinedList"/>
    <dgm:cxn modelId="{6011B8D3-C172-44FD-8C6B-F6EDBA6227D3}" type="presParOf" srcId="{3144024F-737A-4AFC-B654-748170E8C744}" destId="{55469DCC-66C0-4C95-952E-4B5A5DBFA60D}" srcOrd="1" destOrd="0" presId="urn:microsoft.com/office/officeart/2008/layout/LinedList"/>
    <dgm:cxn modelId="{4B2C4BD7-0E83-4A7E-AED2-E4AC8C41DA27}" type="presParOf" srcId="{37BE5FF1-70F9-49E4-B00C-11DFE83D0974}" destId="{CFBBBF81-E137-41D9-880C-BF9D5C76B963}" srcOrd="2" destOrd="0" presId="urn:microsoft.com/office/officeart/2008/layout/LinedList"/>
    <dgm:cxn modelId="{5425981A-3A70-485A-A7C5-277804118B56}" type="presParOf" srcId="{37BE5FF1-70F9-49E4-B00C-11DFE83D0974}" destId="{B7AC41D2-1E4D-4490-AEB2-24F9D9D9E756}" srcOrd="3" destOrd="0" presId="urn:microsoft.com/office/officeart/2008/layout/LinedList"/>
    <dgm:cxn modelId="{B800DEC9-A875-4AE6-BEAC-EB66C67384AB}" type="presParOf" srcId="{B7AC41D2-1E4D-4490-AEB2-24F9D9D9E756}" destId="{B46A51B8-5509-4987-814D-3BDCB3F63C6A}" srcOrd="0" destOrd="0" presId="urn:microsoft.com/office/officeart/2008/layout/LinedList"/>
    <dgm:cxn modelId="{7A960F05-A89D-4D1D-843D-FB90836ACB99}" type="presParOf" srcId="{B7AC41D2-1E4D-4490-AEB2-24F9D9D9E756}" destId="{3C59E110-6167-43CF-AA70-5D27D6544A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301A2-4694-426B-BCBC-3C70D46CB233}" type="doc">
      <dgm:prSet loTypeId="urn:diagrams.loki3.com/BracketList+Icon" loCatId="list" qsTypeId="urn:microsoft.com/office/officeart/2005/8/quickstyle/simple2" qsCatId="simple" csTypeId="urn:microsoft.com/office/officeart/2005/8/colors/accent3_1" csCatId="accent3" phldr="1"/>
      <dgm:spPr/>
      <dgm:t>
        <a:bodyPr/>
        <a:lstStyle/>
        <a:p>
          <a:endParaRPr lang="en-US"/>
        </a:p>
      </dgm:t>
    </dgm:pt>
    <dgm:pt modelId="{5EDAD4DE-08E1-43F5-B6B9-1DC994AD48C3}">
      <dgm:prSet/>
      <dgm:spPr/>
      <dgm:t>
        <a:bodyPr/>
        <a:lstStyle/>
        <a:p>
          <a:pPr rtl="0"/>
          <a:r>
            <a:rPr lang="en-US" dirty="0" smtClean="0"/>
            <a:t>The Patton College of Education fosters graduates who have been </a:t>
          </a:r>
          <a:r>
            <a:rPr lang="en-US" b="1" dirty="0" smtClean="0"/>
            <a:t>CALLED to Lead</a:t>
          </a:r>
          <a:r>
            <a:rPr lang="en-US" dirty="0" smtClean="0"/>
            <a:t>:</a:t>
          </a:r>
          <a:endParaRPr lang="en-US" dirty="0"/>
        </a:p>
      </dgm:t>
    </dgm:pt>
    <dgm:pt modelId="{05CE419B-EF7A-44E8-96CB-AFB3E3B29A3D}" type="parTrans" cxnId="{D6950734-A691-47E4-AA96-EF8539F5FF08}">
      <dgm:prSet/>
      <dgm:spPr/>
      <dgm:t>
        <a:bodyPr/>
        <a:lstStyle/>
        <a:p>
          <a:endParaRPr lang="en-US"/>
        </a:p>
      </dgm:t>
    </dgm:pt>
    <dgm:pt modelId="{49EB87E2-FB60-4A42-B9E9-83ADEE79DE22}" type="sibTrans" cxnId="{D6950734-A691-47E4-AA96-EF8539F5FF08}">
      <dgm:prSet/>
      <dgm:spPr/>
      <dgm:t>
        <a:bodyPr/>
        <a:lstStyle/>
        <a:p>
          <a:endParaRPr lang="en-US"/>
        </a:p>
      </dgm:t>
    </dgm:pt>
    <dgm:pt modelId="{A0F14A0D-61DD-48A6-BE72-E398B293C927}">
      <dgm:prSet/>
      <dgm:spPr/>
      <dgm:t>
        <a:bodyPr/>
        <a:lstStyle/>
        <a:p>
          <a:pPr rtl="0"/>
          <a:r>
            <a:rPr lang="en-US" b="1" smtClean="0"/>
            <a:t>C</a:t>
          </a:r>
          <a:r>
            <a:rPr lang="en-US" smtClean="0"/>
            <a:t>hange </a:t>
          </a:r>
          <a:r>
            <a:rPr lang="en-US" b="1" smtClean="0"/>
            <a:t>A</a:t>
          </a:r>
          <a:r>
            <a:rPr lang="en-US" smtClean="0"/>
            <a:t>gents</a:t>
          </a:r>
          <a:endParaRPr lang="en-US"/>
        </a:p>
      </dgm:t>
    </dgm:pt>
    <dgm:pt modelId="{6EC9957C-76A8-425E-B890-4089FD8A8585}" type="parTrans" cxnId="{D843CBDF-C3F2-44CC-BDC2-DDD509B93282}">
      <dgm:prSet/>
      <dgm:spPr/>
      <dgm:t>
        <a:bodyPr/>
        <a:lstStyle/>
        <a:p>
          <a:endParaRPr lang="en-US"/>
        </a:p>
      </dgm:t>
    </dgm:pt>
    <dgm:pt modelId="{3D1D4370-31AD-4DF8-AD75-D76AC72CEC43}" type="sibTrans" cxnId="{D843CBDF-C3F2-44CC-BDC2-DDD509B93282}">
      <dgm:prSet/>
      <dgm:spPr/>
      <dgm:t>
        <a:bodyPr/>
        <a:lstStyle/>
        <a:p>
          <a:endParaRPr lang="en-US"/>
        </a:p>
      </dgm:t>
    </dgm:pt>
    <dgm:pt modelId="{492D88DE-C34A-406B-8B32-19E8429C21A4}">
      <dgm:prSet/>
      <dgm:spPr/>
      <dgm:t>
        <a:bodyPr/>
        <a:lstStyle/>
        <a:p>
          <a:pPr rtl="0"/>
          <a:r>
            <a:rPr lang="en-US" b="1" dirty="0" smtClean="0"/>
            <a:t>L</a:t>
          </a:r>
          <a:r>
            <a:rPr lang="en-US" dirty="0" smtClean="0"/>
            <a:t>ifelong</a:t>
          </a:r>
          <a:r>
            <a:rPr lang="en-US" b="1" dirty="0" smtClean="0"/>
            <a:t> L</a:t>
          </a:r>
          <a:r>
            <a:rPr lang="en-US" dirty="0" smtClean="0"/>
            <a:t>earners</a:t>
          </a:r>
          <a:endParaRPr lang="en-US" dirty="0"/>
        </a:p>
      </dgm:t>
    </dgm:pt>
    <dgm:pt modelId="{9ABB7AB1-F96A-4E8F-895F-5770A207BFD6}" type="parTrans" cxnId="{568411B4-7487-40C8-ACCD-9DD4CF34641B}">
      <dgm:prSet/>
      <dgm:spPr/>
      <dgm:t>
        <a:bodyPr/>
        <a:lstStyle/>
        <a:p>
          <a:endParaRPr lang="en-US"/>
        </a:p>
      </dgm:t>
    </dgm:pt>
    <dgm:pt modelId="{D2153FE5-20DD-4D92-8CEA-5F0CE88F0061}" type="sibTrans" cxnId="{568411B4-7487-40C8-ACCD-9DD4CF34641B}">
      <dgm:prSet/>
      <dgm:spPr/>
      <dgm:t>
        <a:bodyPr/>
        <a:lstStyle/>
        <a:p>
          <a:endParaRPr lang="en-US"/>
        </a:p>
      </dgm:t>
    </dgm:pt>
    <dgm:pt modelId="{74BC997E-C51F-4384-B45A-18BD7E4BA29B}">
      <dgm:prSet/>
      <dgm:spPr/>
      <dgm:t>
        <a:bodyPr/>
        <a:lstStyle/>
        <a:p>
          <a:pPr rtl="0"/>
          <a:r>
            <a:rPr lang="en-US" dirty="0" smtClean="0"/>
            <a:t>Committed to </a:t>
          </a:r>
          <a:r>
            <a:rPr lang="en-US" b="1" dirty="0" smtClean="0"/>
            <a:t>E</a:t>
          </a:r>
          <a:r>
            <a:rPr lang="en-US" dirty="0" smtClean="0"/>
            <a:t>ducational </a:t>
          </a:r>
          <a:r>
            <a:rPr lang="en-US" b="1" dirty="0" smtClean="0"/>
            <a:t>D</a:t>
          </a:r>
          <a:r>
            <a:rPr lang="en-US" dirty="0" smtClean="0"/>
            <a:t>iversity</a:t>
          </a:r>
          <a:endParaRPr lang="en-US" dirty="0"/>
        </a:p>
      </dgm:t>
    </dgm:pt>
    <dgm:pt modelId="{1242AB66-C753-4E6F-90B0-885C5E004E4C}" type="parTrans" cxnId="{39D28AF1-3848-479A-A819-1C420CFCF3BD}">
      <dgm:prSet/>
      <dgm:spPr/>
      <dgm:t>
        <a:bodyPr/>
        <a:lstStyle/>
        <a:p>
          <a:endParaRPr lang="en-US"/>
        </a:p>
      </dgm:t>
    </dgm:pt>
    <dgm:pt modelId="{7C4BA0C3-0B70-487B-B5D8-4FBE1CDCB729}" type="sibTrans" cxnId="{39D28AF1-3848-479A-A819-1C420CFCF3BD}">
      <dgm:prSet/>
      <dgm:spPr/>
      <dgm:t>
        <a:bodyPr/>
        <a:lstStyle/>
        <a:p>
          <a:endParaRPr lang="en-US"/>
        </a:p>
      </dgm:t>
    </dgm:pt>
    <dgm:pt modelId="{87631832-3633-453A-A161-98EC9B789DDF}">
      <dgm:prSet/>
      <dgm:spPr/>
      <dgm:t>
        <a:bodyPr/>
        <a:lstStyle/>
        <a:p>
          <a:pPr rtl="0"/>
          <a:r>
            <a:rPr lang="en-US" b="1" smtClean="0"/>
            <a:t>Lead</a:t>
          </a:r>
          <a:r>
            <a:rPr lang="en-US" smtClean="0"/>
            <a:t>er-educators &amp; practitioners</a:t>
          </a:r>
          <a:endParaRPr lang="en-US"/>
        </a:p>
      </dgm:t>
    </dgm:pt>
    <dgm:pt modelId="{DC801FE6-9725-435C-82F8-A284FD15DAC2}" type="parTrans" cxnId="{341277FF-202F-483D-9B27-E92EF50F8062}">
      <dgm:prSet/>
      <dgm:spPr/>
      <dgm:t>
        <a:bodyPr/>
        <a:lstStyle/>
        <a:p>
          <a:endParaRPr lang="en-US"/>
        </a:p>
      </dgm:t>
    </dgm:pt>
    <dgm:pt modelId="{6A761CAF-E16E-4FF2-83DE-9A724FE3BEEC}" type="sibTrans" cxnId="{341277FF-202F-483D-9B27-E92EF50F8062}">
      <dgm:prSet/>
      <dgm:spPr/>
      <dgm:t>
        <a:bodyPr/>
        <a:lstStyle/>
        <a:p>
          <a:endParaRPr lang="en-US"/>
        </a:p>
      </dgm:t>
    </dgm:pt>
    <dgm:pt modelId="{42D2F0E7-F035-4986-B934-E391C1938032}" type="pres">
      <dgm:prSet presAssocID="{D24301A2-4694-426B-BCBC-3C70D46CB233}" presName="Name0" presStyleCnt="0">
        <dgm:presLayoutVars>
          <dgm:dir/>
          <dgm:animLvl val="lvl"/>
          <dgm:resizeHandles val="exact"/>
        </dgm:presLayoutVars>
      </dgm:prSet>
      <dgm:spPr/>
      <dgm:t>
        <a:bodyPr/>
        <a:lstStyle/>
        <a:p>
          <a:endParaRPr lang="en-US"/>
        </a:p>
      </dgm:t>
    </dgm:pt>
    <dgm:pt modelId="{4201AB3C-8111-4128-9E04-FB223ADFCD89}" type="pres">
      <dgm:prSet presAssocID="{5EDAD4DE-08E1-43F5-B6B9-1DC994AD48C3}" presName="linNode" presStyleCnt="0"/>
      <dgm:spPr/>
    </dgm:pt>
    <dgm:pt modelId="{83AFA510-78FA-40C8-A1A1-204CF2D16137}" type="pres">
      <dgm:prSet presAssocID="{5EDAD4DE-08E1-43F5-B6B9-1DC994AD48C3}" presName="parTx" presStyleLbl="revTx" presStyleIdx="0" presStyleCnt="1" custScaleX="129370">
        <dgm:presLayoutVars>
          <dgm:chMax val="1"/>
          <dgm:bulletEnabled val="1"/>
        </dgm:presLayoutVars>
      </dgm:prSet>
      <dgm:spPr/>
      <dgm:t>
        <a:bodyPr/>
        <a:lstStyle/>
        <a:p>
          <a:endParaRPr lang="en-US"/>
        </a:p>
      </dgm:t>
    </dgm:pt>
    <dgm:pt modelId="{4D91B6B2-46D5-4CC9-9F71-4971B17FE151}" type="pres">
      <dgm:prSet presAssocID="{5EDAD4DE-08E1-43F5-B6B9-1DC994AD48C3}" presName="bracket" presStyleLbl="parChTrans1D1" presStyleIdx="0" presStyleCnt="1"/>
      <dgm:spPr/>
    </dgm:pt>
    <dgm:pt modelId="{DD219F84-6615-4553-ABC1-5D95972071E9}" type="pres">
      <dgm:prSet presAssocID="{5EDAD4DE-08E1-43F5-B6B9-1DC994AD48C3}" presName="spH" presStyleCnt="0"/>
      <dgm:spPr/>
    </dgm:pt>
    <dgm:pt modelId="{8EEAE265-30A8-47BC-8A72-6CEDF0953549}" type="pres">
      <dgm:prSet presAssocID="{5EDAD4DE-08E1-43F5-B6B9-1DC994AD48C3}" presName="desTx" presStyleLbl="node1" presStyleIdx="0" presStyleCnt="1" custScaleX="83788">
        <dgm:presLayoutVars>
          <dgm:bulletEnabled val="1"/>
        </dgm:presLayoutVars>
      </dgm:prSet>
      <dgm:spPr/>
      <dgm:t>
        <a:bodyPr/>
        <a:lstStyle/>
        <a:p>
          <a:endParaRPr lang="en-US"/>
        </a:p>
      </dgm:t>
    </dgm:pt>
  </dgm:ptLst>
  <dgm:cxnLst>
    <dgm:cxn modelId="{7A3E1E3C-06CA-41EB-8611-758D7D1A93D7}" type="presOf" srcId="{74BC997E-C51F-4384-B45A-18BD7E4BA29B}" destId="{8EEAE265-30A8-47BC-8A72-6CEDF0953549}" srcOrd="0" destOrd="2" presId="urn:diagrams.loki3.com/BracketList+Icon"/>
    <dgm:cxn modelId="{39D28AF1-3848-479A-A819-1C420CFCF3BD}" srcId="{5EDAD4DE-08E1-43F5-B6B9-1DC994AD48C3}" destId="{74BC997E-C51F-4384-B45A-18BD7E4BA29B}" srcOrd="2" destOrd="0" parTransId="{1242AB66-C753-4E6F-90B0-885C5E004E4C}" sibTransId="{7C4BA0C3-0B70-487B-B5D8-4FBE1CDCB729}"/>
    <dgm:cxn modelId="{5E29FFCB-BB6D-40B0-844B-97801BDDF5E4}" type="presOf" srcId="{A0F14A0D-61DD-48A6-BE72-E398B293C927}" destId="{8EEAE265-30A8-47BC-8A72-6CEDF0953549}" srcOrd="0" destOrd="0" presId="urn:diagrams.loki3.com/BracketList+Icon"/>
    <dgm:cxn modelId="{146E7D1C-5545-4209-988F-A687732F4162}" type="presOf" srcId="{5EDAD4DE-08E1-43F5-B6B9-1DC994AD48C3}" destId="{83AFA510-78FA-40C8-A1A1-204CF2D16137}" srcOrd="0" destOrd="0" presId="urn:diagrams.loki3.com/BracketList+Icon"/>
    <dgm:cxn modelId="{341277FF-202F-483D-9B27-E92EF50F8062}" srcId="{5EDAD4DE-08E1-43F5-B6B9-1DC994AD48C3}" destId="{87631832-3633-453A-A161-98EC9B789DDF}" srcOrd="3" destOrd="0" parTransId="{DC801FE6-9725-435C-82F8-A284FD15DAC2}" sibTransId="{6A761CAF-E16E-4FF2-83DE-9A724FE3BEEC}"/>
    <dgm:cxn modelId="{82CBC858-8047-46CB-919E-DF56D6DAAD42}" type="presOf" srcId="{492D88DE-C34A-406B-8B32-19E8429C21A4}" destId="{8EEAE265-30A8-47BC-8A72-6CEDF0953549}" srcOrd="0" destOrd="1" presId="urn:diagrams.loki3.com/BracketList+Icon"/>
    <dgm:cxn modelId="{568411B4-7487-40C8-ACCD-9DD4CF34641B}" srcId="{5EDAD4DE-08E1-43F5-B6B9-1DC994AD48C3}" destId="{492D88DE-C34A-406B-8B32-19E8429C21A4}" srcOrd="1" destOrd="0" parTransId="{9ABB7AB1-F96A-4E8F-895F-5770A207BFD6}" sibTransId="{D2153FE5-20DD-4D92-8CEA-5F0CE88F0061}"/>
    <dgm:cxn modelId="{5E5E8D83-2B75-4588-9686-DDBCFD5CC105}" type="presOf" srcId="{D24301A2-4694-426B-BCBC-3C70D46CB233}" destId="{42D2F0E7-F035-4986-B934-E391C1938032}" srcOrd="0" destOrd="0" presId="urn:diagrams.loki3.com/BracketList+Icon"/>
    <dgm:cxn modelId="{D843CBDF-C3F2-44CC-BDC2-DDD509B93282}" srcId="{5EDAD4DE-08E1-43F5-B6B9-1DC994AD48C3}" destId="{A0F14A0D-61DD-48A6-BE72-E398B293C927}" srcOrd="0" destOrd="0" parTransId="{6EC9957C-76A8-425E-B890-4089FD8A8585}" sibTransId="{3D1D4370-31AD-4DF8-AD75-D76AC72CEC43}"/>
    <dgm:cxn modelId="{004E4246-BB85-49EA-BFD1-AC98A0C29E8D}" type="presOf" srcId="{87631832-3633-453A-A161-98EC9B789DDF}" destId="{8EEAE265-30A8-47BC-8A72-6CEDF0953549}" srcOrd="0" destOrd="3" presId="urn:diagrams.loki3.com/BracketList+Icon"/>
    <dgm:cxn modelId="{D6950734-A691-47E4-AA96-EF8539F5FF08}" srcId="{D24301A2-4694-426B-BCBC-3C70D46CB233}" destId="{5EDAD4DE-08E1-43F5-B6B9-1DC994AD48C3}" srcOrd="0" destOrd="0" parTransId="{05CE419B-EF7A-44E8-96CB-AFB3E3B29A3D}" sibTransId="{49EB87E2-FB60-4A42-B9E9-83ADEE79DE22}"/>
    <dgm:cxn modelId="{9C6057ED-094D-4AD3-9340-4581981E8E8F}" type="presParOf" srcId="{42D2F0E7-F035-4986-B934-E391C1938032}" destId="{4201AB3C-8111-4128-9E04-FB223ADFCD89}" srcOrd="0" destOrd="0" presId="urn:diagrams.loki3.com/BracketList+Icon"/>
    <dgm:cxn modelId="{602DB0CB-CE9E-4113-9F4C-9772F075D584}" type="presParOf" srcId="{4201AB3C-8111-4128-9E04-FB223ADFCD89}" destId="{83AFA510-78FA-40C8-A1A1-204CF2D16137}" srcOrd="0" destOrd="0" presId="urn:diagrams.loki3.com/BracketList+Icon"/>
    <dgm:cxn modelId="{16F4F6F7-F785-45CA-B845-492FC8CA48FF}" type="presParOf" srcId="{4201AB3C-8111-4128-9E04-FB223ADFCD89}" destId="{4D91B6B2-46D5-4CC9-9F71-4971B17FE151}" srcOrd="1" destOrd="0" presId="urn:diagrams.loki3.com/BracketList+Icon"/>
    <dgm:cxn modelId="{2AE74A56-CFF5-44BD-BE0D-95611D7985DB}" type="presParOf" srcId="{4201AB3C-8111-4128-9E04-FB223ADFCD89}" destId="{DD219F84-6615-4553-ABC1-5D95972071E9}" srcOrd="2" destOrd="0" presId="urn:diagrams.loki3.com/BracketList+Icon"/>
    <dgm:cxn modelId="{136F4B46-A1C6-417B-92C0-352E848DDBC1}" type="presParOf" srcId="{4201AB3C-8111-4128-9E04-FB223ADFCD89}" destId="{8EEAE265-30A8-47BC-8A72-6CEDF0953549}"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01C6B9-6A94-4B4D-8F25-4D46F29FBE5C}"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2F8BBD9F-DF0D-48C8-BA69-698E8D0A5CF5}">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One in 13 Public Educator Preparation Programs in Ohio</a:t>
          </a:r>
          <a:endParaRPr lang="en-US" dirty="0"/>
        </a:p>
      </dgm:t>
    </dgm:pt>
    <dgm:pt modelId="{AB7F1748-C6EB-4B66-944A-71EF8DFC7030}" type="parTrans" cxnId="{5DC7E63B-8D46-4497-ACA2-1490044DA24F}">
      <dgm:prSet/>
      <dgm:spPr/>
      <dgm:t>
        <a:bodyPr/>
        <a:lstStyle/>
        <a:p>
          <a:endParaRPr lang="en-US"/>
        </a:p>
      </dgm:t>
    </dgm:pt>
    <dgm:pt modelId="{52EDD802-B9FD-4260-A7B1-49C5CEBA3EA2}" type="sibTrans" cxnId="{5DC7E63B-8D46-4497-ACA2-1490044DA24F}">
      <dgm:prSet/>
      <dgm:spPr/>
      <dgm:t>
        <a:bodyPr/>
        <a:lstStyle/>
        <a:p>
          <a:endParaRPr lang="en-US"/>
        </a:p>
      </dgm:t>
    </dgm:pt>
    <dgm:pt modelId="{AF04D446-06E3-4993-A672-A10EEE1D88C5}">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Located in Southeast Ohio- Foothills of the Appalachia</a:t>
          </a:r>
          <a:endParaRPr lang="en-US" dirty="0"/>
        </a:p>
      </dgm:t>
    </dgm:pt>
    <dgm:pt modelId="{69100355-8B67-4E61-867E-E909B39B2E24}" type="parTrans" cxnId="{CD577D4B-D891-4E2A-B00F-6F07791F1E84}">
      <dgm:prSet/>
      <dgm:spPr/>
      <dgm:t>
        <a:bodyPr/>
        <a:lstStyle/>
        <a:p>
          <a:endParaRPr lang="en-US"/>
        </a:p>
      </dgm:t>
    </dgm:pt>
    <dgm:pt modelId="{AB63AB94-244A-4E7F-9DF2-8EBE0BA5B4AE}" type="sibTrans" cxnId="{CD577D4B-D891-4E2A-B00F-6F07791F1E84}">
      <dgm:prSet/>
      <dgm:spPr/>
      <dgm:t>
        <a:bodyPr/>
        <a:lstStyle/>
        <a:p>
          <a:endParaRPr lang="en-US"/>
        </a:p>
      </dgm:t>
    </dgm:pt>
    <dgm:pt modelId="{175BB8F0-122E-41C3-A9F0-09B7CE19B6D5}">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College Diversity- 12.4%</a:t>
          </a:r>
          <a:endParaRPr lang="en-US" dirty="0"/>
        </a:p>
      </dgm:t>
    </dgm:pt>
    <dgm:pt modelId="{2580C2DC-CE8A-4577-8E87-C1B6539BD928}" type="parTrans" cxnId="{5BEABCD0-F745-4AC1-92CA-1707678F3E11}">
      <dgm:prSet/>
      <dgm:spPr/>
      <dgm:t>
        <a:bodyPr/>
        <a:lstStyle/>
        <a:p>
          <a:endParaRPr lang="en-US"/>
        </a:p>
      </dgm:t>
    </dgm:pt>
    <dgm:pt modelId="{623BC8A5-F673-45E6-9DF8-E09B2E5E7C19}" type="sibTrans" cxnId="{5BEABCD0-F745-4AC1-92CA-1707678F3E11}">
      <dgm:prSet/>
      <dgm:spPr/>
      <dgm:t>
        <a:bodyPr/>
        <a:lstStyle/>
        <a:p>
          <a:endParaRPr lang="en-US"/>
        </a:p>
      </dgm:t>
    </dgm:pt>
    <dgm:pt modelId="{DFDCA736-32B3-41CF-BD11-8CDCD4C718EC}" type="pres">
      <dgm:prSet presAssocID="{F301C6B9-6A94-4B4D-8F25-4D46F29FBE5C}" presName="diagram" presStyleCnt="0">
        <dgm:presLayoutVars>
          <dgm:dir/>
          <dgm:resizeHandles val="exact"/>
        </dgm:presLayoutVars>
      </dgm:prSet>
      <dgm:spPr/>
      <dgm:t>
        <a:bodyPr/>
        <a:lstStyle/>
        <a:p>
          <a:endParaRPr lang="en-US"/>
        </a:p>
      </dgm:t>
    </dgm:pt>
    <dgm:pt modelId="{4879FB0B-53D1-499E-8177-0DF5D835BD8E}" type="pres">
      <dgm:prSet presAssocID="{2F8BBD9F-DF0D-48C8-BA69-698E8D0A5CF5}" presName="node" presStyleLbl="node1" presStyleIdx="0" presStyleCnt="3" custLinFactY="5872" custLinFactNeighborX="255" custLinFactNeighborY="100000">
        <dgm:presLayoutVars>
          <dgm:bulletEnabled val="1"/>
        </dgm:presLayoutVars>
      </dgm:prSet>
      <dgm:spPr/>
      <dgm:t>
        <a:bodyPr/>
        <a:lstStyle/>
        <a:p>
          <a:endParaRPr lang="en-US"/>
        </a:p>
      </dgm:t>
    </dgm:pt>
    <dgm:pt modelId="{61CA98A6-E0E1-45A0-99E9-6FEB074DF89E}" type="pres">
      <dgm:prSet presAssocID="{52EDD802-B9FD-4260-A7B1-49C5CEBA3EA2}" presName="sibTrans" presStyleCnt="0"/>
      <dgm:spPr/>
    </dgm:pt>
    <dgm:pt modelId="{F93178EC-D29D-4C48-97A6-66B3C94CC3A2}" type="pres">
      <dgm:prSet presAssocID="{AF04D446-06E3-4993-A672-A10EEE1D88C5}" presName="node" presStyleLbl="node1" presStyleIdx="1" presStyleCnt="3" custLinFactY="5872" custLinFactNeighborX="2041" custLinFactNeighborY="100000">
        <dgm:presLayoutVars>
          <dgm:bulletEnabled val="1"/>
        </dgm:presLayoutVars>
      </dgm:prSet>
      <dgm:spPr/>
      <dgm:t>
        <a:bodyPr/>
        <a:lstStyle/>
        <a:p>
          <a:endParaRPr lang="en-US"/>
        </a:p>
      </dgm:t>
    </dgm:pt>
    <dgm:pt modelId="{27D0ABEB-C056-4DFE-962D-89758B9A04C5}" type="pres">
      <dgm:prSet presAssocID="{AB63AB94-244A-4E7F-9DF2-8EBE0BA5B4AE}" presName="sibTrans" presStyleCnt="0"/>
      <dgm:spPr/>
    </dgm:pt>
    <dgm:pt modelId="{BBE4DFCB-828A-40AD-BC87-88845DFA586D}" type="pres">
      <dgm:prSet presAssocID="{175BB8F0-122E-41C3-A9F0-09B7CE19B6D5}" presName="node" presStyleLbl="node1" presStyleIdx="2" presStyleCnt="3" custLinFactY="-16717" custLinFactNeighborX="510" custLinFactNeighborY="-100000">
        <dgm:presLayoutVars>
          <dgm:bulletEnabled val="1"/>
        </dgm:presLayoutVars>
      </dgm:prSet>
      <dgm:spPr/>
      <dgm:t>
        <a:bodyPr/>
        <a:lstStyle/>
        <a:p>
          <a:endParaRPr lang="en-US"/>
        </a:p>
      </dgm:t>
    </dgm:pt>
  </dgm:ptLst>
  <dgm:cxnLst>
    <dgm:cxn modelId="{5DC7E63B-8D46-4497-ACA2-1490044DA24F}" srcId="{F301C6B9-6A94-4B4D-8F25-4D46F29FBE5C}" destId="{2F8BBD9F-DF0D-48C8-BA69-698E8D0A5CF5}" srcOrd="0" destOrd="0" parTransId="{AB7F1748-C6EB-4B66-944A-71EF8DFC7030}" sibTransId="{52EDD802-B9FD-4260-A7B1-49C5CEBA3EA2}"/>
    <dgm:cxn modelId="{5BBD645A-AFE0-4CAD-BF09-BA26CC767572}" type="presOf" srcId="{2F8BBD9F-DF0D-48C8-BA69-698E8D0A5CF5}" destId="{4879FB0B-53D1-499E-8177-0DF5D835BD8E}" srcOrd="0" destOrd="0" presId="urn:microsoft.com/office/officeart/2005/8/layout/default"/>
    <dgm:cxn modelId="{5BEABCD0-F745-4AC1-92CA-1707678F3E11}" srcId="{F301C6B9-6A94-4B4D-8F25-4D46F29FBE5C}" destId="{175BB8F0-122E-41C3-A9F0-09B7CE19B6D5}" srcOrd="2" destOrd="0" parTransId="{2580C2DC-CE8A-4577-8E87-C1B6539BD928}" sibTransId="{623BC8A5-F673-45E6-9DF8-E09B2E5E7C19}"/>
    <dgm:cxn modelId="{CD577D4B-D891-4E2A-B00F-6F07791F1E84}" srcId="{F301C6B9-6A94-4B4D-8F25-4D46F29FBE5C}" destId="{AF04D446-06E3-4993-A672-A10EEE1D88C5}" srcOrd="1" destOrd="0" parTransId="{69100355-8B67-4E61-867E-E909B39B2E24}" sibTransId="{AB63AB94-244A-4E7F-9DF2-8EBE0BA5B4AE}"/>
    <dgm:cxn modelId="{9BC07A76-1901-435D-AA55-8DC73CF45BD6}" type="presOf" srcId="{AF04D446-06E3-4993-A672-A10EEE1D88C5}" destId="{F93178EC-D29D-4C48-97A6-66B3C94CC3A2}" srcOrd="0" destOrd="0" presId="urn:microsoft.com/office/officeart/2005/8/layout/default"/>
    <dgm:cxn modelId="{9C3A899F-A781-4FD5-AE2C-3CFD0115AAF8}" type="presOf" srcId="{F301C6B9-6A94-4B4D-8F25-4D46F29FBE5C}" destId="{DFDCA736-32B3-41CF-BD11-8CDCD4C718EC}" srcOrd="0" destOrd="0" presId="urn:microsoft.com/office/officeart/2005/8/layout/default"/>
    <dgm:cxn modelId="{552B7D4D-AA65-4104-B301-26AA5D431ACB}" type="presOf" srcId="{175BB8F0-122E-41C3-A9F0-09B7CE19B6D5}" destId="{BBE4DFCB-828A-40AD-BC87-88845DFA586D}" srcOrd="0" destOrd="0" presId="urn:microsoft.com/office/officeart/2005/8/layout/default"/>
    <dgm:cxn modelId="{10C638B7-4790-47E4-919D-D1FE0D536AEC}" type="presParOf" srcId="{DFDCA736-32B3-41CF-BD11-8CDCD4C718EC}" destId="{4879FB0B-53D1-499E-8177-0DF5D835BD8E}" srcOrd="0" destOrd="0" presId="urn:microsoft.com/office/officeart/2005/8/layout/default"/>
    <dgm:cxn modelId="{E2F79879-13C8-483C-BAB5-CF3BEB952E75}" type="presParOf" srcId="{DFDCA736-32B3-41CF-BD11-8CDCD4C718EC}" destId="{61CA98A6-E0E1-45A0-99E9-6FEB074DF89E}" srcOrd="1" destOrd="0" presId="urn:microsoft.com/office/officeart/2005/8/layout/default"/>
    <dgm:cxn modelId="{4270744B-FB62-4EA3-8DCF-09C98C5201E9}" type="presParOf" srcId="{DFDCA736-32B3-41CF-BD11-8CDCD4C718EC}" destId="{F93178EC-D29D-4C48-97A6-66B3C94CC3A2}" srcOrd="2" destOrd="0" presId="urn:microsoft.com/office/officeart/2005/8/layout/default"/>
    <dgm:cxn modelId="{BD6069A6-BC70-4DA3-86BA-A61CC9A9025D}" type="presParOf" srcId="{DFDCA736-32B3-41CF-BD11-8CDCD4C718EC}" destId="{27D0ABEB-C056-4DFE-962D-89758B9A04C5}" srcOrd="3" destOrd="0" presId="urn:microsoft.com/office/officeart/2005/8/layout/default"/>
    <dgm:cxn modelId="{7A2328B9-C9C9-4E3F-A430-E4FD264EEC11}" type="presParOf" srcId="{DFDCA736-32B3-41CF-BD11-8CDCD4C718EC}" destId="{BBE4DFCB-828A-40AD-BC87-88845DFA586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C79D4-7FDA-4239-99E5-7B154E139CBE}">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0BC0BDD-9495-4955-8B5B-374DE8EA4245}">
      <dsp:nvSpPr>
        <dsp:cNvPr id="0" name=""/>
        <dsp:cNvSpPr/>
      </dsp:nvSpPr>
      <dsp:spPr>
        <a:xfrm>
          <a:off x="0" y="0"/>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b="1" kern="1200" dirty="0" smtClean="0"/>
            <a:t>MISSION: </a:t>
          </a:r>
          <a:r>
            <a:rPr lang="en-US" sz="2900" kern="1200" dirty="0" smtClean="0"/>
            <a:t>We provide transformative experiences that cultivate a passion for learning. We enhance our community through critical discourse to promote innovative scholarly collaboration for positive change.</a:t>
          </a:r>
          <a:endParaRPr lang="en-US" sz="2900" kern="1200" dirty="0"/>
        </a:p>
      </dsp:txBody>
      <dsp:txXfrm>
        <a:off x="0" y="0"/>
        <a:ext cx="8229600" cy="2262981"/>
      </dsp:txXfrm>
    </dsp:sp>
    <dsp:sp modelId="{CFBBBF81-E137-41D9-880C-BF9D5C76B963}">
      <dsp:nvSpPr>
        <dsp:cNvPr id="0" name=""/>
        <dsp:cNvSpPr/>
      </dsp:nvSpPr>
      <dsp:spPr>
        <a:xfrm>
          <a:off x="0" y="2262981"/>
          <a:ext cx="82296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46A51B8-5509-4987-814D-3BDCB3F63C6A}">
      <dsp:nvSpPr>
        <dsp:cNvPr id="0" name=""/>
        <dsp:cNvSpPr/>
      </dsp:nvSpPr>
      <dsp:spPr>
        <a:xfrm>
          <a:off x="0" y="2262981"/>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b="1" kern="1200" dirty="0" smtClean="0"/>
            <a:t>VISION: </a:t>
          </a:r>
          <a:r>
            <a:rPr lang="en-US" sz="2900" kern="1200" dirty="0" smtClean="0"/>
            <a:t>We will be a globally recognized, diverse learning community that develops leaders who bring positive change to their professions and the world.</a:t>
          </a:r>
          <a:endParaRPr lang="en-US" sz="2900" kern="1200" dirty="0"/>
        </a:p>
      </dsp:txBody>
      <dsp:txXfrm>
        <a:off x="0" y="2262981"/>
        <a:ext cx="8229600" cy="2262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FA510-78FA-40C8-A1A1-204CF2D16137}">
      <dsp:nvSpPr>
        <dsp:cNvPr id="0" name=""/>
        <dsp:cNvSpPr/>
      </dsp:nvSpPr>
      <dsp:spPr>
        <a:xfrm>
          <a:off x="155363" y="362181"/>
          <a:ext cx="2659059" cy="380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lvl="0" algn="r" defTabSz="1422400" rtl="0">
            <a:lnSpc>
              <a:spcPct val="90000"/>
            </a:lnSpc>
            <a:spcBef>
              <a:spcPct val="0"/>
            </a:spcBef>
            <a:spcAft>
              <a:spcPct val="35000"/>
            </a:spcAft>
          </a:pPr>
          <a:r>
            <a:rPr lang="en-US" sz="3200" kern="1200" dirty="0" smtClean="0"/>
            <a:t>The Patton College of Education fosters graduates who have been </a:t>
          </a:r>
          <a:r>
            <a:rPr lang="en-US" sz="3200" b="1" kern="1200" dirty="0" smtClean="0"/>
            <a:t>CALLED to Lead</a:t>
          </a:r>
          <a:r>
            <a:rPr lang="en-US" sz="3200" kern="1200" dirty="0" smtClean="0"/>
            <a:t>:</a:t>
          </a:r>
          <a:endParaRPr lang="en-US" sz="3200" kern="1200" dirty="0"/>
        </a:p>
      </dsp:txBody>
      <dsp:txXfrm>
        <a:off x="155363" y="362181"/>
        <a:ext cx="2659059" cy="3801600"/>
      </dsp:txXfrm>
    </dsp:sp>
    <dsp:sp modelId="{4D91B6B2-46D5-4CC9-9F71-4971B17FE151}">
      <dsp:nvSpPr>
        <dsp:cNvPr id="0" name=""/>
        <dsp:cNvSpPr/>
      </dsp:nvSpPr>
      <dsp:spPr>
        <a:xfrm>
          <a:off x="2814422" y="362181"/>
          <a:ext cx="411078" cy="380160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EAE265-30A8-47BC-8A72-6CEDF0953549}">
      <dsp:nvSpPr>
        <dsp:cNvPr id="0" name=""/>
        <dsp:cNvSpPr/>
      </dsp:nvSpPr>
      <dsp:spPr>
        <a:xfrm>
          <a:off x="3389931" y="362181"/>
          <a:ext cx="4684304" cy="3801600"/>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rtl="0">
            <a:lnSpc>
              <a:spcPct val="90000"/>
            </a:lnSpc>
            <a:spcBef>
              <a:spcPct val="0"/>
            </a:spcBef>
            <a:spcAft>
              <a:spcPct val="15000"/>
            </a:spcAft>
            <a:buChar char="••"/>
          </a:pPr>
          <a:r>
            <a:rPr lang="en-US" sz="3200" b="1" kern="1200" smtClean="0"/>
            <a:t>C</a:t>
          </a:r>
          <a:r>
            <a:rPr lang="en-US" sz="3200" kern="1200" smtClean="0"/>
            <a:t>hange </a:t>
          </a:r>
          <a:r>
            <a:rPr lang="en-US" sz="3200" b="1" kern="1200" smtClean="0"/>
            <a:t>A</a:t>
          </a:r>
          <a:r>
            <a:rPr lang="en-US" sz="3200" kern="1200" smtClean="0"/>
            <a:t>gents</a:t>
          </a:r>
          <a:endParaRPr lang="en-US" sz="3200" kern="1200"/>
        </a:p>
        <a:p>
          <a:pPr marL="285750" lvl="1" indent="-285750" algn="l" defTabSz="1422400" rtl="0">
            <a:lnSpc>
              <a:spcPct val="90000"/>
            </a:lnSpc>
            <a:spcBef>
              <a:spcPct val="0"/>
            </a:spcBef>
            <a:spcAft>
              <a:spcPct val="15000"/>
            </a:spcAft>
            <a:buChar char="••"/>
          </a:pPr>
          <a:r>
            <a:rPr lang="en-US" sz="3200" b="1" kern="1200" dirty="0" smtClean="0"/>
            <a:t>L</a:t>
          </a:r>
          <a:r>
            <a:rPr lang="en-US" sz="3200" kern="1200" dirty="0" smtClean="0"/>
            <a:t>ifelong</a:t>
          </a:r>
          <a:r>
            <a:rPr lang="en-US" sz="3200" b="1" kern="1200" dirty="0" smtClean="0"/>
            <a:t> L</a:t>
          </a:r>
          <a:r>
            <a:rPr lang="en-US" sz="3200" kern="1200" dirty="0" smtClean="0"/>
            <a:t>earners</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Committed to </a:t>
          </a:r>
          <a:r>
            <a:rPr lang="en-US" sz="3200" b="1" kern="1200" dirty="0" smtClean="0"/>
            <a:t>E</a:t>
          </a:r>
          <a:r>
            <a:rPr lang="en-US" sz="3200" kern="1200" dirty="0" smtClean="0"/>
            <a:t>ducational </a:t>
          </a:r>
          <a:r>
            <a:rPr lang="en-US" sz="3200" b="1" kern="1200" dirty="0" smtClean="0"/>
            <a:t>D</a:t>
          </a:r>
          <a:r>
            <a:rPr lang="en-US" sz="3200" kern="1200" dirty="0" smtClean="0"/>
            <a:t>iversity</a:t>
          </a:r>
          <a:endParaRPr lang="en-US" sz="3200" kern="1200" dirty="0"/>
        </a:p>
        <a:p>
          <a:pPr marL="285750" lvl="1" indent="-285750" algn="l" defTabSz="1422400" rtl="0">
            <a:lnSpc>
              <a:spcPct val="90000"/>
            </a:lnSpc>
            <a:spcBef>
              <a:spcPct val="0"/>
            </a:spcBef>
            <a:spcAft>
              <a:spcPct val="15000"/>
            </a:spcAft>
            <a:buChar char="••"/>
          </a:pPr>
          <a:r>
            <a:rPr lang="en-US" sz="3200" b="1" kern="1200" smtClean="0"/>
            <a:t>Lead</a:t>
          </a:r>
          <a:r>
            <a:rPr lang="en-US" sz="3200" kern="1200" smtClean="0"/>
            <a:t>er-educators &amp; practitioners</a:t>
          </a:r>
          <a:endParaRPr lang="en-US" sz="3200" kern="1200"/>
        </a:p>
      </dsp:txBody>
      <dsp:txXfrm>
        <a:off x="3389931" y="362181"/>
        <a:ext cx="4684304" cy="3801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FB0B-53D1-499E-8177-0DF5D835BD8E}">
      <dsp:nvSpPr>
        <dsp:cNvPr id="0" name=""/>
        <dsp:cNvSpPr/>
      </dsp:nvSpPr>
      <dsp:spPr>
        <a:xfrm>
          <a:off x="469779" y="2211590"/>
          <a:ext cx="3479899" cy="20879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One in 13 Public Educator Preparation Programs in Ohio</a:t>
          </a:r>
          <a:endParaRPr lang="en-US" sz="3200" kern="1200" dirty="0"/>
        </a:p>
      </dsp:txBody>
      <dsp:txXfrm>
        <a:off x="469779" y="2211590"/>
        <a:ext cx="3479899" cy="2087939"/>
      </dsp:txXfrm>
    </dsp:sp>
    <dsp:sp modelId="{F93178EC-D29D-4C48-97A6-66B3C94CC3A2}">
      <dsp:nvSpPr>
        <dsp:cNvPr id="0" name=""/>
        <dsp:cNvSpPr/>
      </dsp:nvSpPr>
      <dsp:spPr>
        <a:xfrm>
          <a:off x="4359819" y="2211590"/>
          <a:ext cx="3479899" cy="20879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Located in Southeast Ohio- Foothills of the Appalachia</a:t>
          </a:r>
          <a:endParaRPr lang="en-US" sz="3200" kern="1200" dirty="0"/>
        </a:p>
      </dsp:txBody>
      <dsp:txXfrm>
        <a:off x="4359819" y="2211590"/>
        <a:ext cx="3479899" cy="2087939"/>
      </dsp:txXfrm>
    </dsp:sp>
    <dsp:sp modelId="{BBE4DFCB-828A-40AD-BC87-88845DFA586D}">
      <dsp:nvSpPr>
        <dsp:cNvPr id="0" name=""/>
        <dsp:cNvSpPr/>
      </dsp:nvSpPr>
      <dsp:spPr>
        <a:xfrm>
          <a:off x="2392597" y="0"/>
          <a:ext cx="3479899" cy="20879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College Diversity- 12.4%</a:t>
          </a:r>
          <a:endParaRPr lang="en-US" sz="3200" kern="1200" dirty="0"/>
        </a:p>
      </dsp:txBody>
      <dsp:txXfrm>
        <a:off x="2392597" y="0"/>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8005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359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251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100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640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atton powerpoint_template.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
            <a:ext cx="8229600" cy="114431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210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ctr" defTabSz="457200" rtl="0" eaLnBrk="1" latinLnBrk="0" hangingPunct="1">
        <a:spcBef>
          <a:spcPct val="0"/>
        </a:spcBef>
        <a:buNone/>
        <a:defRPr sz="4000" kern="1200">
          <a:solidFill>
            <a:schemeClr val="tx1"/>
          </a:solidFill>
          <a:latin typeface="Frutiger 77 Black Condense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tone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tone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tone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tone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tone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ehs.ohio.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ohiohighered.org/educator-accountability/performance-report#uni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middletr@ohio.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dashboard.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150" y="2139518"/>
            <a:ext cx="8265110" cy="14293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85531" y="159026"/>
            <a:ext cx="8786192" cy="5923721"/>
          </a:xfrm>
        </p:spPr>
        <p:txBody>
          <a:bodyPr>
            <a:normAutofit fontScale="90000"/>
          </a:bodyPr>
          <a:lstStyle/>
          <a:p>
            <a:r>
              <a:rPr lang="en-US" sz="1800" dirty="0" smtClean="0"/>
              <a:t>Council of Academic Deans From Research Education Institutions (CADREI)</a:t>
            </a:r>
            <a:br>
              <a:rPr lang="en-US" sz="1800" dirty="0" smtClean="0"/>
            </a:br>
            <a:r>
              <a:rPr lang="en-US" sz="1800" dirty="0" smtClean="0"/>
              <a:t/>
            </a:r>
            <a:br>
              <a:rPr lang="en-US" sz="1800" dirty="0" smtClean="0"/>
            </a:br>
            <a:r>
              <a:rPr lang="en-US" sz="1800" dirty="0" smtClean="0"/>
              <a:t>February 28, 2013</a:t>
            </a:r>
            <a:br>
              <a:rPr lang="en-US" sz="1800" dirty="0" smtClean="0"/>
            </a:br>
            <a:r>
              <a:rPr lang="en-US" sz="1800" dirty="0" smtClean="0"/>
              <a:t>Rosen shingle Creek Hotel</a:t>
            </a:r>
            <a:br>
              <a:rPr lang="en-US" sz="1800" dirty="0" smtClean="0"/>
            </a:br>
            <a:r>
              <a:rPr lang="en-US" sz="1800" dirty="0" smtClean="0"/>
              <a:t>Orlando, Florida</a:t>
            </a:r>
            <a:r>
              <a:rPr lang="en-US" dirty="0"/>
              <a:t/>
            </a:r>
            <a:br>
              <a:rPr lang="en-US" dirty="0"/>
            </a:br>
            <a:r>
              <a:rPr lang="en-US" dirty="0" smtClean="0"/>
              <a:t> </a:t>
            </a:r>
            <a:br>
              <a:rPr lang="en-US" dirty="0" smtClean="0"/>
            </a:br>
            <a:r>
              <a:rPr lang="en-US" sz="3100" b="1" i="1" dirty="0" smtClean="0"/>
              <a:t>Using Data Dashboards to Report on Our Own Programs: One University Perspective</a:t>
            </a:r>
            <a:br>
              <a:rPr lang="en-US" sz="3100" b="1" i="1" dirty="0" smtClean="0"/>
            </a:br>
            <a:r>
              <a:rPr lang="en-US" sz="3100" dirty="0" smtClean="0"/>
              <a:t/>
            </a:r>
            <a:br>
              <a:rPr lang="en-US" sz="3100" dirty="0" smtClean="0"/>
            </a:br>
            <a:r>
              <a:rPr lang="en-US" sz="3100" dirty="0" smtClean="0"/>
              <a:t/>
            </a:r>
            <a:br>
              <a:rPr lang="en-US" sz="3100" dirty="0" smtClean="0"/>
            </a:br>
            <a:r>
              <a:rPr lang="en-US" sz="2000" b="1" i="1" dirty="0" smtClean="0"/>
              <a:t>Ohio University-The Gladys W. and David H. Patton College of Education</a:t>
            </a:r>
            <a:r>
              <a:rPr lang="en-US" dirty="0" smtClean="0"/>
              <a:t/>
            </a:r>
            <a:br>
              <a:rPr lang="en-US" dirty="0" smtClean="0"/>
            </a:br>
            <a:r>
              <a:rPr lang="en-US" b="1" i="1" dirty="0" smtClean="0"/>
              <a:t> </a:t>
            </a:r>
            <a:r>
              <a:rPr lang="en-US" dirty="0" smtClean="0"/>
              <a:t/>
            </a:r>
            <a:br>
              <a:rPr lang="en-US" dirty="0" smtClean="0"/>
            </a:br>
            <a:r>
              <a:rPr lang="en-US" sz="2000" b="1" i="1" dirty="0" smtClean="0"/>
              <a:t>Web Address: </a:t>
            </a:r>
            <a:r>
              <a:rPr lang="en-US" sz="2000" b="1" i="1" u="sng" dirty="0" smtClean="0">
                <a:hlinkClick r:id="rId2"/>
              </a:rPr>
              <a:t>www.cehs.ohio.edu</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of Teacher Candidate Quality</a:t>
            </a:r>
            <a:endParaRPr lang="en-US" dirty="0"/>
          </a:p>
        </p:txBody>
      </p:sp>
      <p:pic>
        <p:nvPicPr>
          <p:cNvPr id="4" name="Content Placeholder 3" descr="Teacher_Prep_Home_Page.jpg"/>
          <p:cNvPicPr>
            <a:picLocks noGrp="1" noChangeAspect="1"/>
          </p:cNvPicPr>
          <p:nvPr>
            <p:ph idx="1"/>
          </p:nvPr>
        </p:nvPicPr>
        <p:blipFill>
          <a:blip r:embed="rId2"/>
          <a:stretch>
            <a:fillRect/>
          </a:stretch>
        </p:blipFill>
        <p:spPr>
          <a:xfrm>
            <a:off x="0" y="940905"/>
            <a:ext cx="4426226" cy="5917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QT1.1.jpg"/>
          <p:cNvPicPr>
            <a:picLocks noChangeAspect="1"/>
          </p:cNvPicPr>
          <p:nvPr/>
        </p:nvPicPr>
        <p:blipFill>
          <a:blip r:embed="rId3"/>
          <a:stretch>
            <a:fillRect/>
          </a:stretch>
        </p:blipFill>
        <p:spPr>
          <a:xfrm>
            <a:off x="4426226" y="940905"/>
            <a:ext cx="4716748" cy="5917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Sources of Data</a:t>
            </a:r>
            <a:endParaRPr lang="en-US" dirty="0"/>
          </a:p>
        </p:txBody>
      </p:sp>
      <p:sp>
        <p:nvSpPr>
          <p:cNvPr id="3" name="Content Placeholder 2"/>
          <p:cNvSpPr>
            <a:spLocks noGrp="1"/>
          </p:cNvSpPr>
          <p:nvPr>
            <p:ph idx="1"/>
          </p:nvPr>
        </p:nvSpPr>
        <p:spPr>
          <a:xfrm>
            <a:off x="457200" y="1155505"/>
            <a:ext cx="8229600" cy="4525963"/>
          </a:xfrm>
        </p:spPr>
        <p:txBody>
          <a:bodyPr>
            <a:normAutofit/>
          </a:bodyPr>
          <a:lstStyle/>
          <a:p>
            <a:pPr lvl="0"/>
            <a:r>
              <a:rPr lang="en-US" sz="2800" dirty="0" smtClean="0"/>
              <a:t>2012 Ohio Board of Regents Educator Preparation “Institutional” Performance Report</a:t>
            </a:r>
            <a:br>
              <a:rPr lang="en-US" sz="2800" dirty="0" smtClean="0"/>
            </a:br>
            <a:r>
              <a:rPr lang="en-US" sz="1800" dirty="0" smtClean="0">
                <a:hlinkClick r:id="rId2"/>
              </a:rPr>
              <a:t>www.ohiohighered.org/educator-accountability/performance-report#univ</a:t>
            </a:r>
            <a:r>
              <a:rPr lang="en-US" sz="1800" dirty="0" smtClean="0"/>
              <a:t> </a:t>
            </a:r>
          </a:p>
          <a:p>
            <a:pPr lvl="0"/>
            <a:r>
              <a:rPr lang="en-US" sz="2800" dirty="0" smtClean="0"/>
              <a:t>Praxis II Licensure</a:t>
            </a:r>
          </a:p>
          <a:p>
            <a:pPr lvl="0"/>
            <a:r>
              <a:rPr lang="en-US" sz="2800" dirty="0" err="1" smtClean="0"/>
              <a:t>Eduventures</a:t>
            </a:r>
            <a:r>
              <a:rPr lang="en-US" sz="2800" dirty="0" smtClean="0"/>
              <a:t> Survey of OU Patton College of Education Graduates</a:t>
            </a:r>
          </a:p>
          <a:p>
            <a:pPr lvl="0"/>
            <a:r>
              <a:rPr lang="en-US" sz="2800" dirty="0" err="1" smtClean="0"/>
              <a:t>Eduventures</a:t>
            </a:r>
            <a:r>
              <a:rPr lang="en-US" sz="2800" dirty="0" smtClean="0"/>
              <a:t> Survey of Patton College Employers</a:t>
            </a:r>
          </a:p>
          <a:p>
            <a:pPr lvl="0"/>
            <a:r>
              <a:rPr lang="en-US" sz="2800" dirty="0" smtClean="0"/>
              <a:t>Value-Added Data for Ohio Principals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External Sources of Data  </a:t>
            </a:r>
            <a:r>
              <a:rPr lang="en-US" sz="2000" dirty="0" smtClean="0"/>
              <a:t>continued</a:t>
            </a:r>
            <a:endParaRPr lang="en-US" sz="2000" dirty="0"/>
          </a:p>
        </p:txBody>
      </p:sp>
      <p:sp>
        <p:nvSpPr>
          <p:cNvPr id="3" name="Content Placeholder 2"/>
          <p:cNvSpPr>
            <a:spLocks noGrp="1"/>
          </p:cNvSpPr>
          <p:nvPr>
            <p:ph idx="1"/>
          </p:nvPr>
        </p:nvSpPr>
        <p:spPr>
          <a:xfrm>
            <a:off x="457200" y="1338470"/>
            <a:ext cx="8229600" cy="4981852"/>
          </a:xfrm>
        </p:spPr>
        <p:txBody>
          <a:bodyPr>
            <a:normAutofit fontScale="77500" lnSpcReduction="20000"/>
          </a:bodyPr>
          <a:lstStyle/>
          <a:p>
            <a:pPr>
              <a:buNone/>
            </a:pPr>
            <a:r>
              <a:rPr lang="en-US" dirty="0" smtClean="0"/>
              <a:t>    In collaboration with representatives from the 13 public and 38 private educator preparation institutions in Ohio, state agencies, and organizations. The Board of Regents worked with the Ohio Department of Education and higher education institutions to collect data on the following identified preparation metrics for the 2011-2012 report:</a:t>
            </a:r>
          </a:p>
          <a:p>
            <a:pPr lvl="2"/>
            <a:r>
              <a:rPr lang="en-US" dirty="0" smtClean="0"/>
              <a:t>Licensure Test Scores</a:t>
            </a:r>
          </a:p>
          <a:p>
            <a:pPr lvl="2"/>
            <a:r>
              <a:rPr lang="en-US" dirty="0" smtClean="0"/>
              <a:t>Value-added Data (EVAAS)</a:t>
            </a:r>
          </a:p>
          <a:p>
            <a:pPr lvl="2"/>
            <a:r>
              <a:rPr lang="en-US" dirty="0" smtClean="0"/>
              <a:t>Candidate Academic Measures</a:t>
            </a:r>
          </a:p>
          <a:p>
            <a:pPr lvl="2"/>
            <a:r>
              <a:rPr lang="en-US" dirty="0" smtClean="0"/>
              <a:t>Field/Clinical Experiences</a:t>
            </a:r>
          </a:p>
          <a:p>
            <a:pPr lvl="2"/>
            <a:r>
              <a:rPr lang="en-US" dirty="0" smtClean="0"/>
              <a:t>Pre-Service Teacher Candidate Survey Results</a:t>
            </a:r>
          </a:p>
          <a:p>
            <a:pPr lvl="2"/>
            <a:r>
              <a:rPr lang="en-US" dirty="0" smtClean="0"/>
              <a:t>National Accreditation</a:t>
            </a:r>
          </a:p>
          <a:p>
            <a:pPr lvl="2"/>
            <a:r>
              <a:rPr lang="en-US" dirty="0" smtClean="0"/>
              <a:t>Resident Educator Persistence Data</a:t>
            </a:r>
          </a:p>
          <a:p>
            <a:pPr lvl="2"/>
            <a:r>
              <a:rPr lang="en-US" dirty="0" smtClean="0"/>
              <a:t>Excellence &amp; Innovation Initiatives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Sources of Data</a:t>
            </a:r>
            <a:endParaRPr lang="en-US" dirty="0"/>
          </a:p>
        </p:txBody>
      </p:sp>
      <p:sp>
        <p:nvSpPr>
          <p:cNvPr id="3" name="Content Placeholder 2"/>
          <p:cNvSpPr>
            <a:spLocks noGrp="1"/>
          </p:cNvSpPr>
          <p:nvPr>
            <p:ph idx="1"/>
          </p:nvPr>
        </p:nvSpPr>
        <p:spPr/>
        <p:txBody>
          <a:bodyPr/>
          <a:lstStyle/>
          <a:p>
            <a:pPr lvl="0"/>
            <a:r>
              <a:rPr lang="en-US" dirty="0" smtClean="0"/>
              <a:t>Academic Dashboard</a:t>
            </a:r>
          </a:p>
          <a:p>
            <a:pPr lvl="0"/>
            <a:r>
              <a:rPr lang="en-US" dirty="0" smtClean="0"/>
              <a:t>Average GPA Data</a:t>
            </a:r>
          </a:p>
          <a:p>
            <a:pPr lvl="0"/>
            <a:r>
              <a:rPr lang="en-US" dirty="0" smtClean="0"/>
              <a:t>Testimonials &amp; Student Success Stories</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Testimonials</a:t>
            </a:r>
            <a:endParaRPr lang="en-US" dirty="0"/>
          </a:p>
        </p:txBody>
      </p:sp>
      <p:pic>
        <p:nvPicPr>
          <p:cNvPr id="4" name="Content Placeholder 3" descr="testimonials.jpg"/>
          <p:cNvPicPr>
            <a:picLocks noGrp="1" noChangeAspect="1"/>
          </p:cNvPicPr>
          <p:nvPr>
            <p:ph idx="1"/>
          </p:nvPr>
        </p:nvPicPr>
        <p:blipFill>
          <a:blip r:embed="rId2"/>
          <a:stretch>
            <a:fillRect/>
          </a:stretch>
        </p:blipFill>
        <p:spPr>
          <a:xfrm>
            <a:off x="1364975" y="967409"/>
            <a:ext cx="6652590" cy="589059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Rankings and Report Card</a:t>
            </a:r>
            <a:br>
              <a:rPr lang="en-US" dirty="0" smtClean="0"/>
            </a:br>
            <a:r>
              <a:rPr lang="en-US" sz="2700" dirty="0" smtClean="0"/>
              <a:t>Statement by Provost and Dean</a:t>
            </a:r>
            <a:endParaRPr lang="en-US" sz="27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175" y="1247940"/>
            <a:ext cx="5237826" cy="5610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47940"/>
            <a:ext cx="3906175" cy="5610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8550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Q.jpg"/>
          <p:cNvPicPr>
            <a:picLocks noGrp="1" noChangeAspect="1"/>
          </p:cNvPicPr>
          <p:nvPr>
            <p:ph idx="1"/>
          </p:nvPr>
        </p:nvPicPr>
        <p:blipFill>
          <a:blip r:embed="rId2"/>
          <a:stretch>
            <a:fillRect/>
          </a:stretch>
        </p:blipFill>
        <p:spPr>
          <a:xfrm>
            <a:off x="6708084" y="1144311"/>
            <a:ext cx="1638300" cy="1114425"/>
          </a:xfrm>
        </p:spPr>
      </p:pic>
      <p:sp>
        <p:nvSpPr>
          <p:cNvPr id="2" name="Title 1"/>
          <p:cNvSpPr>
            <a:spLocks noGrp="1"/>
          </p:cNvSpPr>
          <p:nvPr>
            <p:ph type="title"/>
          </p:nvPr>
        </p:nvSpPr>
        <p:spPr/>
        <p:txBody>
          <a:bodyPr/>
          <a:lstStyle/>
          <a:p>
            <a:r>
              <a:rPr lang="en-US" dirty="0" smtClean="0"/>
              <a:t>Rankings and Report Card FAQ’s</a:t>
            </a:r>
            <a:endParaRPr lang="en-US" dirty="0"/>
          </a:p>
        </p:txBody>
      </p:sp>
      <p:sp>
        <p:nvSpPr>
          <p:cNvPr id="5" name="TextBox 4"/>
          <p:cNvSpPr txBox="1"/>
          <p:nvPr/>
        </p:nvSpPr>
        <p:spPr>
          <a:xfrm>
            <a:off x="457199" y="1241965"/>
            <a:ext cx="8448261" cy="3600986"/>
          </a:xfrm>
          <a:prstGeom prst="rect">
            <a:avLst/>
          </a:prstGeom>
          <a:noFill/>
        </p:spPr>
        <p:txBody>
          <a:bodyPr wrap="square" rtlCol="0">
            <a:spAutoFit/>
          </a:bodyPr>
          <a:lstStyle/>
          <a:p>
            <a:r>
              <a:rPr lang="en-US" dirty="0" smtClean="0"/>
              <a:t> </a:t>
            </a:r>
          </a:p>
          <a:p>
            <a:pPr lvl="1">
              <a:buFont typeface="Arial" pitchFamily="34" charset="0"/>
              <a:buChar char="•"/>
            </a:pPr>
            <a:r>
              <a:rPr lang="en-US" sz="2400" dirty="0" smtClean="0"/>
              <a:t>Why am I getting this message?</a:t>
            </a:r>
          </a:p>
          <a:p>
            <a:pPr lvl="1">
              <a:buFont typeface="Arial" pitchFamily="34" charset="0"/>
              <a:buChar char="•"/>
            </a:pPr>
            <a:r>
              <a:rPr lang="en-US" sz="2400" dirty="0" smtClean="0"/>
              <a:t>What’s the current situation?</a:t>
            </a:r>
          </a:p>
          <a:p>
            <a:pPr lvl="1">
              <a:buFont typeface="Arial" pitchFamily="34" charset="0"/>
              <a:buChar char="•"/>
            </a:pPr>
            <a:r>
              <a:rPr lang="en-US" sz="2400" dirty="0" smtClean="0"/>
              <a:t>What’s happening, and how am I affected?</a:t>
            </a:r>
          </a:p>
          <a:p>
            <a:pPr lvl="1">
              <a:buFont typeface="Arial" pitchFamily="34" charset="0"/>
              <a:buChar char="•"/>
            </a:pPr>
            <a:r>
              <a:rPr lang="en-US" sz="2400" dirty="0" smtClean="0"/>
              <a:t>Why are the current accountability standards better than those used by NCTQ?</a:t>
            </a:r>
          </a:p>
          <a:p>
            <a:pPr lvl="1">
              <a:buFont typeface="Arial" pitchFamily="34" charset="0"/>
              <a:buChar char="•"/>
            </a:pPr>
            <a:r>
              <a:rPr lang="en-US" sz="2400" dirty="0" smtClean="0"/>
              <a:t>What’s the best way to ensure that public education efforts are viewed accurately and fairly? </a:t>
            </a:r>
          </a:p>
          <a:p>
            <a:pPr lvl="1">
              <a:buFont typeface="Arial" pitchFamily="34" charset="0"/>
              <a:buChar char="•"/>
            </a:pPr>
            <a:r>
              <a:rPr lang="en-US" sz="2400" dirty="0" smtClean="0"/>
              <a:t>How can I help?</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4" y="162927"/>
            <a:ext cx="8229600" cy="1144310"/>
          </a:xfrm>
        </p:spPr>
        <p:style>
          <a:lnRef idx="2">
            <a:schemeClr val="accent3"/>
          </a:lnRef>
          <a:fillRef idx="1">
            <a:schemeClr val="lt1"/>
          </a:fillRef>
          <a:effectRef idx="0">
            <a:schemeClr val="accent3"/>
          </a:effectRef>
          <a:fontRef idx="minor">
            <a:schemeClr val="dk1"/>
          </a:fontRef>
        </p:style>
        <p:txBody>
          <a:bodyPr/>
          <a:lstStyle/>
          <a:p>
            <a:r>
              <a:rPr lang="en-US" dirty="0" smtClean="0"/>
              <a:t>Thank You!</a:t>
            </a:r>
            <a:endParaRPr lang="en-US" dirty="0"/>
          </a:p>
        </p:txBody>
      </p:sp>
      <p:sp>
        <p:nvSpPr>
          <p:cNvPr id="3" name="Content Placeholder 2"/>
          <p:cNvSpPr>
            <a:spLocks noGrp="1"/>
          </p:cNvSpPr>
          <p:nvPr>
            <p:ph idx="1"/>
          </p:nvPr>
        </p:nvSpPr>
        <p:spPr>
          <a:xfrm>
            <a:off x="1216241" y="3935027"/>
            <a:ext cx="6658252" cy="1755560"/>
          </a:xfrm>
        </p:spPr>
        <p:txBody>
          <a:bodyPr/>
          <a:lstStyle/>
          <a:p>
            <a:pPr algn="ctr">
              <a:buNone/>
            </a:pPr>
            <a:r>
              <a:rPr lang="en-US" sz="2400" dirty="0" smtClean="0"/>
              <a:t>Renée A. Middleton, Dean</a:t>
            </a:r>
          </a:p>
          <a:p>
            <a:pPr algn="ctr">
              <a:buNone/>
            </a:pPr>
            <a:r>
              <a:rPr lang="en-US" sz="2400" dirty="0" smtClean="0"/>
              <a:t>The Patton College of Education</a:t>
            </a:r>
          </a:p>
          <a:p>
            <a:pPr algn="ctr">
              <a:buNone/>
            </a:pPr>
            <a:r>
              <a:rPr lang="en-US" sz="2400" dirty="0" smtClean="0"/>
              <a:t>E-mail: </a:t>
            </a:r>
            <a:r>
              <a:rPr lang="en-US" sz="2400" u="sng" dirty="0" smtClean="0">
                <a:hlinkClick r:id="rId2"/>
              </a:rPr>
              <a:t>middletr@ohio.edu</a:t>
            </a:r>
            <a:endParaRPr lang="en-US" sz="2400" dirty="0" smtClean="0"/>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241" y="1682133"/>
            <a:ext cx="6755906" cy="1877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1478305"/>
              </p:ext>
            </p:extLst>
          </p:nvPr>
        </p:nvGraphicFramePr>
        <p:xfrm>
          <a:off x="457200" y="114431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Values</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0739449"/>
              </p:ext>
            </p:extLst>
          </p:nvPr>
        </p:nvGraphicFramePr>
        <p:xfrm>
          <a:off x="457200" y="114431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coedepts.png"/>
          <p:cNvPicPr>
            <a:picLocks noGrp="1" noChangeAspect="1"/>
          </p:cNvPicPr>
          <p:nvPr>
            <p:ph idx="1"/>
          </p:nvPr>
        </p:nvPicPr>
        <p:blipFill>
          <a:blip r:embed="rId2"/>
          <a:stretch>
            <a:fillRect/>
          </a:stretch>
        </p:blipFill>
        <p:spPr>
          <a:xfrm>
            <a:off x="1" y="2"/>
            <a:ext cx="9143999" cy="685799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Profile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1918202"/>
              </p:ext>
            </p:extLst>
          </p:nvPr>
        </p:nvGraphicFramePr>
        <p:xfrm>
          <a:off x="-106532" y="1329835"/>
          <a:ext cx="4390009" cy="36370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835034982"/>
              </p:ext>
            </p:extLst>
          </p:nvPr>
        </p:nvGraphicFramePr>
        <p:xfrm>
          <a:off x="4216893" y="1344059"/>
          <a:ext cx="4714043" cy="36366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College Profile          </a:t>
            </a:r>
            <a:r>
              <a:rPr lang="en-US" sz="1800" dirty="0" smtClean="0"/>
              <a:t>continued</a:t>
            </a:r>
            <a:endParaRPr lang="en-US" sz="1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39128994"/>
              </p:ext>
            </p:extLst>
          </p:nvPr>
        </p:nvGraphicFramePr>
        <p:xfrm>
          <a:off x="457200" y="123621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7198"/>
          <a:stretch/>
        </p:blipFill>
        <p:spPr>
          <a:xfrm>
            <a:off x="6622743" y="1073290"/>
            <a:ext cx="2290438" cy="205957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10" y="1228171"/>
            <a:ext cx="2445230" cy="1749809"/>
          </a:xfrm>
          <a:prstGeom prst="rect">
            <a:avLst/>
          </a:prstGeom>
        </p:spPr>
      </p:pic>
    </p:spTree>
    <p:extLst>
      <p:ext uri="{BB962C8B-B14F-4D97-AF65-F5344CB8AC3E}">
        <p14:creationId xmlns:p14="http://schemas.microsoft.com/office/powerpoint/2010/main" val="164083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Dashboard</a:t>
            </a:r>
            <a:endParaRPr lang="en-US" dirty="0"/>
          </a:p>
        </p:txBody>
      </p:sp>
      <p:pic>
        <p:nvPicPr>
          <p:cNvPr id="4" name="Content Placeholder 3" descr="exceldashboard.jpg"/>
          <p:cNvPicPr>
            <a:picLocks noGrp="1" noChangeAspect="1"/>
          </p:cNvPicPr>
          <p:nvPr>
            <p:ph idx="1"/>
          </p:nvPr>
        </p:nvPicPr>
        <p:blipFill>
          <a:blip r:embed="rId2"/>
          <a:stretch>
            <a:fillRect/>
          </a:stretch>
        </p:blipFill>
        <p:spPr>
          <a:xfrm>
            <a:off x="1" y="994314"/>
            <a:ext cx="9144000" cy="586368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Academic Dashboard    </a:t>
            </a:r>
            <a:r>
              <a:rPr lang="en-US" sz="1800" dirty="0" smtClean="0"/>
              <a:t>continued</a:t>
            </a:r>
            <a:endParaRPr lang="en-US" sz="1800" dirty="0"/>
          </a:p>
        </p:txBody>
      </p:sp>
      <p:pic>
        <p:nvPicPr>
          <p:cNvPr id="4" name="Content Placeholder 3" descr="dashboard.jpg">
            <a:hlinkClick r:id="rId2" action="ppaction://hlinkfile"/>
          </p:cNvPr>
          <p:cNvPicPr>
            <a:picLocks noGrp="1" noChangeAspect="1"/>
          </p:cNvPicPr>
          <p:nvPr>
            <p:ph idx="1"/>
          </p:nvPr>
        </p:nvPicPr>
        <p:blipFill>
          <a:blip r:embed="rId3"/>
          <a:stretch>
            <a:fillRect/>
          </a:stretch>
        </p:blipFill>
        <p:spPr>
          <a:xfrm>
            <a:off x="0" y="980660"/>
            <a:ext cx="9144000" cy="587734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of Teacher Candidate Quality</a:t>
            </a:r>
            <a:endParaRPr lang="en-US" dirty="0"/>
          </a:p>
        </p:txBody>
      </p:sp>
      <p:pic>
        <p:nvPicPr>
          <p:cNvPr id="4" name="Content Placeholder 3" descr="PCOE_Homepage.jpg"/>
          <p:cNvPicPr>
            <a:picLocks noGrp="1" noChangeAspect="1"/>
          </p:cNvPicPr>
          <p:nvPr>
            <p:ph idx="1"/>
          </p:nvPr>
        </p:nvPicPr>
        <p:blipFill>
          <a:blip r:embed="rId2"/>
          <a:stretch>
            <a:fillRect/>
          </a:stretch>
        </p:blipFill>
        <p:spPr>
          <a:xfrm>
            <a:off x="0" y="879296"/>
            <a:ext cx="4532243" cy="5978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Teacher_Education_Home_Page.jpg"/>
          <p:cNvPicPr>
            <a:picLocks noChangeAspect="1"/>
          </p:cNvPicPr>
          <p:nvPr/>
        </p:nvPicPr>
        <p:blipFill>
          <a:blip r:embed="rId3"/>
          <a:stretch>
            <a:fillRect/>
          </a:stretch>
        </p:blipFill>
        <p:spPr>
          <a:xfrm>
            <a:off x="4532243" y="879296"/>
            <a:ext cx="4611757" cy="5978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TotalTime>
  <Words>274</Words>
  <Application>Microsoft Office PowerPoint</Application>
  <PresentationFormat>On-screen Show (4:3)</PresentationFormat>
  <Paragraphs>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Council of Academic Deans From Research Education Institutions (CADREI)  February 28, 2013 Rosen shingle Creek Hotel Orlando, Florida   Using Data Dashboards to Report on Our Own Programs: One University Perspective   Ohio University-The Gladys W. and David H. Patton College of Education   Web Address: www.cehs.ohio.edu </vt:lpstr>
      <vt:lpstr>College View</vt:lpstr>
      <vt:lpstr>College Values</vt:lpstr>
      <vt:lpstr>PowerPoint Presentation</vt:lpstr>
      <vt:lpstr>College Profile</vt:lpstr>
      <vt:lpstr>College Profile          continued</vt:lpstr>
      <vt:lpstr>Academic Dashboard</vt:lpstr>
      <vt:lpstr>Academic Dashboard    continued</vt:lpstr>
      <vt:lpstr>Evidence of Teacher Candidate Quality</vt:lpstr>
      <vt:lpstr>Evidence of Teacher Candidate Quality</vt:lpstr>
      <vt:lpstr>External Sources of Data</vt:lpstr>
      <vt:lpstr>External Sources of Data  continued</vt:lpstr>
      <vt:lpstr>Internal Sources of Data</vt:lpstr>
      <vt:lpstr>Student Testimonials</vt:lpstr>
      <vt:lpstr>Rankings and Report Card Statement by Provost and Dean</vt:lpstr>
      <vt:lpstr>Rankings and Report Card FAQ’s</vt:lpstr>
      <vt:lpstr>Thank You!</vt:lpstr>
    </vt:vector>
  </TitlesOfParts>
  <Company>PCOE CTC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cactus</dc:creator>
  <cp:lastModifiedBy>Dean Middleton</cp:lastModifiedBy>
  <cp:revision>16</cp:revision>
  <dcterms:created xsi:type="dcterms:W3CDTF">2013-01-03T13:56:22Z</dcterms:created>
  <dcterms:modified xsi:type="dcterms:W3CDTF">2013-02-26T05:20:52Z</dcterms:modified>
</cp:coreProperties>
</file>