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82" r:id="rId2"/>
    <p:sldId id="272" r:id="rId3"/>
    <p:sldId id="384" r:id="rId4"/>
    <p:sldId id="383" r:id="rId5"/>
    <p:sldId id="378" r:id="rId6"/>
    <p:sldId id="372" r:id="rId7"/>
    <p:sldId id="360" r:id="rId8"/>
    <p:sldId id="373" r:id="rId9"/>
    <p:sldId id="375" r:id="rId10"/>
    <p:sldId id="362" r:id="rId11"/>
    <p:sldId id="374" r:id="rId12"/>
    <p:sldId id="380" r:id="rId13"/>
    <p:sldId id="379" r:id="rId14"/>
    <p:sldId id="359" r:id="rId15"/>
    <p:sldId id="391" r:id="rId16"/>
    <p:sldId id="399" r:id="rId17"/>
    <p:sldId id="358" r:id="rId18"/>
    <p:sldId id="385" r:id="rId19"/>
    <p:sldId id="386" r:id="rId20"/>
    <p:sldId id="387" r:id="rId21"/>
    <p:sldId id="388" r:id="rId22"/>
    <p:sldId id="390" r:id="rId23"/>
    <p:sldId id="389" r:id="rId24"/>
    <p:sldId id="392" r:id="rId25"/>
    <p:sldId id="393" r:id="rId26"/>
    <p:sldId id="398" r:id="rId27"/>
    <p:sldId id="397" r:id="rId28"/>
    <p:sldId id="394" r:id="rId29"/>
    <p:sldId id="395" r:id="rId30"/>
    <p:sldId id="396" r:id="rId31"/>
    <p:sldId id="37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6D6CA"/>
    <a:srgbClr val="D94624"/>
    <a:srgbClr val="68BD46"/>
    <a:srgbClr val="B5B6B3"/>
    <a:srgbClr val="C00000"/>
    <a:srgbClr val="27B152"/>
    <a:srgbClr val="8E90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>
        <p:scale>
          <a:sx n="100" d="100"/>
          <a:sy n="100" d="100"/>
        </p:scale>
        <p:origin x="126" y="648"/>
      </p:cViewPr>
      <p:guideLst>
        <p:guide orient="horz" pos="179"/>
        <p:guide orient="horz" pos="721"/>
        <p:guide orient="horz" pos="547"/>
        <p:guide orient="horz" pos="1793"/>
        <p:guide orient="horz" pos="1983"/>
        <p:guide orient="horz" pos="2340"/>
        <p:guide orient="horz" pos="2530"/>
        <p:guide orient="horz" pos="3780"/>
        <p:guide pos="5582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07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FA01256A-2839-4D13-B974-AD7E31CBBC8F}" type="datetime1">
              <a:rPr lang="en-US"/>
              <a:pPr>
                <a:defRPr/>
              </a:pPr>
              <a:t>10/25/2010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35C41136-C3F4-491B-B528-A02DB98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C0585EB2-E181-4479-A2D7-A741A17A8C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3192C-7C42-4928-B14F-B193534E0A6F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A5365-5EB8-42B7-AF61-21A33BC5D1BD}" type="slidenum">
              <a:rPr lang="en-US" smtClean="0">
                <a:ea typeface="ＭＳ Ｐゴシック"/>
                <a:cs typeface="ＭＳ Ｐゴシック"/>
              </a:rPr>
              <a:pPr/>
              <a:t>19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B2D20-008A-46A4-9691-00E1E19B8B61}" type="slidenum">
              <a:rPr lang="en-US" smtClean="0">
                <a:ea typeface="ＭＳ Ｐゴシック"/>
                <a:cs typeface="ＭＳ Ｐゴシック"/>
              </a:rPr>
              <a:pPr/>
              <a:t>20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3D49E-105D-4D21-9808-3F8DCEE00B3B}" type="slidenum">
              <a:rPr lang="en-US" smtClean="0">
                <a:ea typeface="ＭＳ Ｐゴシック"/>
                <a:cs typeface="ＭＳ Ｐゴシック"/>
              </a:rPr>
              <a:pPr/>
              <a:t>21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02E34-5E30-467F-BE86-B346277014D7}" type="slidenum">
              <a:rPr lang="en-US" smtClean="0">
                <a:ea typeface="ＭＳ Ｐゴシック"/>
                <a:cs typeface="ＭＳ Ｐゴシック"/>
              </a:rPr>
              <a:pPr/>
              <a:t>22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C351-D579-435B-903B-01A5B8CCAC7F}" type="slidenum">
              <a:rPr lang="en-US" smtClean="0">
                <a:ea typeface="ＭＳ Ｐゴシック"/>
                <a:cs typeface="ＭＳ Ｐゴシック"/>
              </a:rPr>
              <a:pPr/>
              <a:t>23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55726-FC26-4FF3-AB1A-59D4ECBF781D}" type="slidenum">
              <a:rPr lang="en-US" smtClean="0">
                <a:ea typeface="ＭＳ Ｐゴシック"/>
                <a:cs typeface="ＭＳ Ｐゴシック"/>
              </a:rPr>
              <a:pPr/>
              <a:t>25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8FCA2-AEDD-4D4E-8B88-B60AC94C8962}" type="slidenum">
              <a:rPr lang="en-US" smtClean="0">
                <a:ea typeface="ＭＳ Ｐゴシック"/>
                <a:cs typeface="ＭＳ Ｐゴシック"/>
              </a:rPr>
              <a:pPr/>
              <a:t>26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16860-62D6-4F93-9CAD-5279CAD6CD35}" type="slidenum">
              <a:rPr lang="en-US" smtClean="0">
                <a:ea typeface="ＭＳ Ｐゴシック"/>
                <a:cs typeface="ＭＳ Ｐゴシック"/>
              </a:rPr>
              <a:pPr/>
              <a:t>27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75EB7-0BB8-414F-8537-8CAD9BF7DDC2}" type="slidenum">
              <a:rPr lang="en-US" smtClean="0">
                <a:ea typeface="ＭＳ Ｐゴシック"/>
                <a:cs typeface="ＭＳ Ｐゴシック"/>
              </a:rPr>
              <a:pPr/>
              <a:t>28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CFE0D-A206-487B-80BC-7ABFD1A869EF}" type="slidenum">
              <a:rPr lang="en-US" smtClean="0">
                <a:ea typeface="ＭＳ Ｐゴシック"/>
                <a:cs typeface="ＭＳ Ｐゴシック"/>
              </a:rPr>
              <a:pPr/>
              <a:t>29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B0B37-DBC0-4367-A32C-B88B73B856C6}" type="slidenum">
              <a:rPr lang="en-US" smtClean="0"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1C658-4EBD-45BE-B335-61D07147EBFF}" type="slidenum">
              <a:rPr lang="en-US" smtClean="0">
                <a:ea typeface="ＭＳ Ｐゴシック"/>
                <a:cs typeface="ＭＳ Ｐゴシック"/>
              </a:rPr>
              <a:pPr/>
              <a:t>30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E48BF-273E-47E4-AC2C-73F0ADFFA3FC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42E9E-F981-4470-A8EB-A89CD14437EB}" type="slidenum">
              <a:rPr lang="en-US" smtClean="0"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91AD9-272F-4C65-80B3-90B11E562163}" type="slidenum">
              <a:rPr lang="en-US" smtClean="0">
                <a:ea typeface="ＭＳ Ｐゴシック"/>
                <a:cs typeface="ＭＳ Ｐゴシック"/>
              </a:rPr>
              <a:pPr/>
              <a:t>10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1277A-EF0E-428E-9EF3-C67D21AAE014}" type="slidenum">
              <a:rPr lang="en-US" smtClean="0"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9117C-17D6-4A44-902A-6E1A2634CE5E}" type="slidenum">
              <a:rPr lang="en-US" smtClean="0"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D8D79-7092-4A00-B2DF-BA836A213011}" type="slidenum">
              <a:rPr lang="en-US" smtClean="0">
                <a:ea typeface="ＭＳ Ｐゴシック"/>
                <a:cs typeface="ＭＳ Ｐゴシック"/>
              </a:rPr>
              <a:pPr/>
              <a:t>18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72025" y="5848350"/>
            <a:ext cx="40703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90500" y="2955925"/>
            <a:ext cx="7772400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0500" y="3398838"/>
            <a:ext cx="6400800" cy="48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5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1081456"/>
            <a:ext cx="8572500" cy="463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1450" y="188913"/>
            <a:ext cx="8728075" cy="582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 rot="5400000" flipV="1">
            <a:off x="4852194" y="3405981"/>
            <a:ext cx="6858000" cy="46038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5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5888" y="3881438"/>
            <a:ext cx="5651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891" y="215288"/>
            <a:ext cx="7315201" cy="63789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 rot="5400000">
            <a:off x="5447193" y="3081224"/>
            <a:ext cx="6413262" cy="582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5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45" y="1143000"/>
            <a:ext cx="8681179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5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90500" y="2955925"/>
            <a:ext cx="7772400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0500" y="3398838"/>
            <a:ext cx="6400800" cy="48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6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246" y="1134208"/>
            <a:ext cx="4210050" cy="463867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34208"/>
            <a:ext cx="4210050" cy="463867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8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648" y="1148265"/>
            <a:ext cx="4040188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648" y="1788027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7241" y="1148265"/>
            <a:ext cx="4041775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7241" y="1788027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1450" y="188913"/>
            <a:ext cx="8728075" cy="582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0" y="857250"/>
            <a:ext cx="9144000" cy="0"/>
          </a:xfrm>
          <a:prstGeom prst="line">
            <a:avLst/>
          </a:prstGeom>
          <a:noFill/>
          <a:ln w="9525">
            <a:solidFill>
              <a:srgbClr val="B5B6B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pic>
        <p:nvPicPr>
          <p:cNvPr id="4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1450" y="188913"/>
            <a:ext cx="8728075" cy="582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4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890" y="273051"/>
            <a:ext cx="5111750" cy="550349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648" y="1435101"/>
            <a:ext cx="3008313" cy="43326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orporateFooter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78450" y="6021388"/>
            <a:ext cx="34877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665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7867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332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88913"/>
            <a:ext cx="872807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143000"/>
            <a:ext cx="85725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BB040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BB040"/>
          </a:solidFill>
          <a:latin typeface="Georgia" pitchFamily="18" charset="0"/>
          <a:ea typeface="ＭＳ Ｐゴシック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BB040"/>
          </a:solidFill>
          <a:latin typeface="Georgia" pitchFamily="18" charset="0"/>
          <a:ea typeface="ＭＳ Ｐゴシック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BB040"/>
          </a:solidFill>
          <a:latin typeface="Georgia" pitchFamily="18" charset="0"/>
          <a:ea typeface="ＭＳ Ｐゴシック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BB040"/>
          </a:solidFill>
          <a:latin typeface="Georgia" pitchFamily="18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1C250"/>
          </a:solidFill>
          <a:latin typeface="Georg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1C250"/>
          </a:solidFill>
          <a:latin typeface="Georg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1C250"/>
          </a:solidFill>
          <a:latin typeface="Georg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1C250"/>
          </a:solidFill>
          <a:latin typeface="Georg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n"/>
        <a:defRPr sz="2200">
          <a:solidFill>
            <a:schemeClr val="bg2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2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n"/>
        <a:defRPr>
          <a:solidFill>
            <a:schemeClr val="bg2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1600">
          <a:solidFill>
            <a:schemeClr val="bg2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chemeClr val="bg2"/>
          </a:solidFill>
          <a:latin typeface="+mn-lt"/>
          <a:ea typeface="ＭＳ Ｐゴシック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90500" y="2359025"/>
            <a:ext cx="87249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Using Gallup Polls to Transform Education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27013" y="2974975"/>
            <a:ext cx="8548687" cy="48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404545"/>
                </a:solidFill>
                <a:ea typeface="ＭＳ Ｐゴシック"/>
              </a:rPr>
              <a:t>Shane J. Lopez, Ph.D.</a:t>
            </a:r>
          </a:p>
          <a:p>
            <a:pPr eaLnBrk="1" hangingPunct="1"/>
            <a:r>
              <a:rPr lang="en-US" smtClean="0">
                <a:solidFill>
                  <a:srgbClr val="404545"/>
                </a:solidFill>
                <a:ea typeface="ＭＳ Ｐゴシック"/>
              </a:rPr>
              <a:t>Gallup Senior Scientist in Residence</a:t>
            </a:r>
          </a:p>
          <a:p>
            <a:pPr eaLnBrk="1" hangingPunct="1"/>
            <a:r>
              <a:rPr lang="en-US" smtClean="0">
                <a:solidFill>
                  <a:srgbClr val="404545"/>
                </a:solidFill>
                <a:ea typeface="ＭＳ Ｐゴシック"/>
              </a:rPr>
              <a:t>Research Director at The Clifton Strengths School</a:t>
            </a:r>
          </a:p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  <a:p>
            <a:pPr eaLnBrk="1" hangingPunct="1"/>
            <a:r>
              <a:rPr lang="en-US" smtClean="0">
                <a:solidFill>
                  <a:srgbClr val="404545"/>
                </a:solidFill>
                <a:ea typeface="ＭＳ Ｐゴシック"/>
              </a:rPr>
              <a:t>Presented at the CADREI Annual Fall Meeting on October 18, 2010</a:t>
            </a:r>
          </a:p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Gallup Student Poll Well-Being Index</a:t>
            </a:r>
          </a:p>
        </p:txBody>
      </p:sp>
      <p:graphicFrame>
        <p:nvGraphicFramePr>
          <p:cNvPr id="28674" name="Chart 3"/>
          <p:cNvGraphicFramePr>
            <a:graphicFrameLocks/>
          </p:cNvGraphicFramePr>
          <p:nvPr/>
        </p:nvGraphicFramePr>
        <p:xfrm>
          <a:off x="-254000" y="1165225"/>
          <a:ext cx="6096000" cy="4064000"/>
        </p:xfrm>
        <a:graphic>
          <a:graphicData uri="http://schemas.openxmlformats.org/presentationml/2006/ole">
            <p:oleObj spid="_x0000_s28674" r:id="rId4" imgW="6096528" imgH="4066384" progId="Excel.Chart.8">
              <p:embed/>
            </p:oleObj>
          </a:graphicData>
        </a:graphic>
      </p:graphicFrame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5195888" y="2287588"/>
            <a:ext cx="2816225" cy="471487"/>
            <a:chOff x="5794654" y="2608117"/>
            <a:chExt cx="2816583" cy="472058"/>
          </a:xfrm>
        </p:grpSpPr>
        <p:sp>
          <p:nvSpPr>
            <p:cNvPr id="15" name="Rectangle 14"/>
            <p:cNvSpPr/>
            <p:nvPr/>
          </p:nvSpPr>
          <p:spPr>
            <a:xfrm>
              <a:off x="5794654" y="2608117"/>
              <a:ext cx="404863" cy="394177"/>
            </a:xfrm>
            <a:prstGeom prst="rect">
              <a:avLst/>
            </a:prstGeom>
            <a:solidFill>
              <a:srgbClr val="68BD4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17007" y="2619242"/>
              <a:ext cx="2294230" cy="460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Thriving – 70%  </a:t>
              </a:r>
            </a:p>
          </p:txBody>
        </p:sp>
      </p:grpSp>
      <p:grpSp>
        <p:nvGrpSpPr>
          <p:cNvPr id="28676" name="Group 16"/>
          <p:cNvGrpSpPr>
            <a:grpSpLocks/>
          </p:cNvGrpSpPr>
          <p:nvPr/>
        </p:nvGrpSpPr>
        <p:grpSpPr bwMode="auto">
          <a:xfrm>
            <a:off x="5224463" y="3735388"/>
            <a:ext cx="2690812" cy="481012"/>
            <a:chOff x="5805045" y="3979710"/>
            <a:chExt cx="2691398" cy="480720"/>
          </a:xfrm>
        </p:grpSpPr>
        <p:sp>
          <p:nvSpPr>
            <p:cNvPr id="18" name="Rectangle 17"/>
            <p:cNvSpPr/>
            <p:nvPr/>
          </p:nvSpPr>
          <p:spPr>
            <a:xfrm>
              <a:off x="5805045" y="3979710"/>
              <a:ext cx="404900" cy="395047"/>
            </a:xfrm>
            <a:prstGeom prst="rect">
              <a:avLst/>
            </a:prstGeom>
            <a:solidFill>
              <a:srgbClr val="D9462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7446" y="3998748"/>
              <a:ext cx="2168997" cy="4616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Suffering – 1% </a:t>
              </a:r>
            </a:p>
          </p:txBody>
        </p:sp>
      </p:grpSp>
      <p:grpSp>
        <p:nvGrpSpPr>
          <p:cNvPr id="28677" name="Group 19"/>
          <p:cNvGrpSpPr>
            <a:grpSpLocks/>
          </p:cNvGrpSpPr>
          <p:nvPr/>
        </p:nvGrpSpPr>
        <p:grpSpPr bwMode="auto">
          <a:xfrm>
            <a:off x="5203825" y="2984500"/>
            <a:ext cx="3063875" cy="488950"/>
            <a:chOff x="5794654" y="3273130"/>
            <a:chExt cx="3064096" cy="489381"/>
          </a:xfrm>
        </p:grpSpPr>
        <p:sp>
          <p:nvSpPr>
            <p:cNvPr id="21" name="Rectangle 20"/>
            <p:cNvSpPr/>
            <p:nvPr/>
          </p:nvSpPr>
          <p:spPr>
            <a:xfrm>
              <a:off x="5794654" y="3273130"/>
              <a:ext cx="404842" cy="395636"/>
            </a:xfrm>
            <a:prstGeom prst="rect">
              <a:avLst/>
            </a:prstGeom>
            <a:solidFill>
              <a:srgbClr val="D6D6CA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16980" y="3300142"/>
              <a:ext cx="2541770" cy="46236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Struggling – 29%  </a:t>
              </a:r>
            </a:p>
          </p:txBody>
        </p:sp>
      </p:grp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sp>
        <p:nvSpPr>
          <p:cNvPr id="2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5D63AB4C-2701-4F68-84D9-4B84C78EFC8F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10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190500" y="200025"/>
            <a:ext cx="87249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Gallup Student Poll Experienced Wellbeing Items – 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Representative Sample</a:t>
            </a:r>
          </a:p>
        </p:txBody>
      </p:sp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>
          <a:xfrm>
            <a:off x="608013" y="1285875"/>
            <a:ext cx="7431087" cy="4826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/>
              </a:rPr>
              <a:t>8 out of 10 children in America report that they were treated with respect all day yesterday.</a:t>
            </a:r>
          </a:p>
          <a:p>
            <a:pPr eaLnBrk="1" hangingPunct="1"/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9 out of 10 children in America smiled or laughed a lot yesterday.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b="1" smtClean="0">
                <a:ea typeface="ＭＳ Ｐゴシック"/>
              </a:rPr>
              <a:t>8 out of 10 children in America learned or did something interesting yesterday.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9 out of 10 children in America had the energy to get things done yesterday.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680695D-F389-4BA8-B8AA-118E50C33D5E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11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ctrTitle"/>
          </p:nvPr>
        </p:nvSpPr>
        <p:spPr>
          <a:xfrm>
            <a:off x="190500" y="200025"/>
            <a:ext cx="87249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Ready for the Future Index and Implications</a:t>
            </a:r>
          </a:p>
        </p:txBody>
      </p:sp>
      <p:sp>
        <p:nvSpPr>
          <p:cNvPr id="31746" name="Subtitle 2"/>
          <p:cNvSpPr>
            <a:spLocks noGrp="1"/>
          </p:cNvSpPr>
          <p:nvPr>
            <p:ph type="subTitle" idx="1"/>
          </p:nvPr>
        </p:nvSpPr>
        <p:spPr>
          <a:xfrm>
            <a:off x="1154113" y="1539875"/>
            <a:ext cx="7126287" cy="48260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ＭＳ Ｐゴシック"/>
              </a:rPr>
              <a:t>34% American Students are Ready for the Future.</a:t>
            </a:r>
          </a:p>
          <a:p>
            <a:pPr eaLnBrk="1" hangingPunct="1"/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Accrue 20% more credits in freshmen year</a:t>
            </a:r>
          </a:p>
          <a:p>
            <a:pPr eaLnBrk="1" hangingPunct="1"/>
            <a:r>
              <a:rPr lang="en-US" smtClean="0">
                <a:ea typeface="ＭＳ Ｐゴシック"/>
              </a:rPr>
              <a:t>Earn a GPA one letter grade higher</a:t>
            </a:r>
          </a:p>
          <a:p>
            <a:pPr eaLnBrk="1" hangingPunct="1"/>
            <a:r>
              <a:rPr lang="en-US" smtClean="0">
                <a:ea typeface="ＭＳ Ｐゴシック"/>
              </a:rPr>
              <a:t>Have fewer health concerns</a:t>
            </a:r>
          </a:p>
          <a:p>
            <a:pPr eaLnBrk="1" hangingPunct="1"/>
            <a:r>
              <a:rPr lang="en-US" smtClean="0">
                <a:ea typeface="ＭＳ Ｐゴシック"/>
              </a:rPr>
              <a:t>Get more rest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C104A2E0-21CF-4E77-9B22-C2508E84772D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12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2"/>
          <p:cNvGraphicFramePr>
            <a:graphicFrameLocks/>
          </p:cNvGraphicFramePr>
          <p:nvPr/>
        </p:nvGraphicFramePr>
        <p:xfrm>
          <a:off x="455613" y="1266825"/>
          <a:ext cx="8164512" cy="4210050"/>
        </p:xfrm>
        <a:graphic>
          <a:graphicData uri="http://schemas.openxmlformats.org/presentationml/2006/ole">
            <p:oleObj spid="_x0000_s32769" r:id="rId4" imgW="8163251" imgH="4206605" progId="Excel.Chart.8">
              <p:embed/>
            </p:oleObj>
          </a:graphicData>
        </a:graphic>
      </p:graphicFrame>
      <p:sp>
        <p:nvSpPr>
          <p:cNvPr id="32770" name="Title 13"/>
          <p:cNvSpPr>
            <a:spLocks noGrp="1"/>
          </p:cNvSpPr>
          <p:nvPr>
            <p:ph type="title"/>
          </p:nvPr>
        </p:nvSpPr>
        <p:spPr>
          <a:xfrm>
            <a:off x="215900" y="95250"/>
            <a:ext cx="8089900" cy="70485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PDK/Gallup and Gallup Student Poll Crosswalk</a:t>
            </a:r>
            <a:endParaRPr lang="en-US" sz="2700" smtClean="0">
              <a:ea typeface="ＭＳ Ｐゴシック"/>
            </a:endParaRPr>
          </a:p>
        </p:txBody>
      </p:sp>
      <p:sp>
        <p:nvSpPr>
          <p:cNvPr id="15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1F4BDB5-A536-4423-8C74-51D99D2B7BE2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13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4685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1993-1998, 2010 Gallup, Inc. All rights reserved.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592137" y="3086100"/>
            <a:ext cx="17018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  <a:ea typeface="ＭＳ Ｐゴシック" charset="-128"/>
                <a:cs typeface="+mn-cs"/>
              </a:rPr>
              <a:t>Top Box Percent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The Community’s Solutions</a:t>
            </a:r>
          </a:p>
        </p:txBody>
      </p:sp>
      <p:sp>
        <p:nvSpPr>
          <p:cNvPr id="34818" name="Title 1"/>
          <p:cNvSpPr>
            <a:spLocks noGrp="1"/>
          </p:cNvSpPr>
          <p:nvPr>
            <p:ph idx="1"/>
          </p:nvPr>
        </p:nvSpPr>
        <p:spPr>
          <a:xfrm>
            <a:off x="330200" y="876300"/>
            <a:ext cx="8026400" cy="5295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Students tell stories.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Parents and Other Caregivers start conversations.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Teachers, Counselors, and Advisors do activities.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Principals and Superintendents consider policy implications.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Afterschool Counselors and Peer Mentors modify programs.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Business People and Neighbors engage in small acts.</a:t>
            </a:r>
            <a:endParaRPr lang="en-US" sz="1800" smtClean="0">
              <a:ea typeface="ＭＳ Ｐゴシック"/>
            </a:endParaRP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CADF7E11-F6EB-42F6-9EAF-2270160E85A0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14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34820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ctrTitle"/>
          </p:nvPr>
        </p:nvSpPr>
        <p:spPr>
          <a:xfrm>
            <a:off x="190500" y="2359025"/>
            <a:ext cx="87249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Gallup Teacher Poll</a:t>
            </a:r>
          </a:p>
        </p:txBody>
      </p:sp>
      <p:sp>
        <p:nvSpPr>
          <p:cNvPr id="36866" name="Subtitle 2"/>
          <p:cNvSpPr>
            <a:spLocks noGrp="1"/>
          </p:cNvSpPr>
          <p:nvPr>
            <p:ph type="subTitle" idx="1"/>
          </p:nvPr>
        </p:nvSpPr>
        <p:spPr>
          <a:xfrm>
            <a:off x="227013" y="2974975"/>
            <a:ext cx="8548687" cy="4826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225425"/>
            <a:ext cx="8534400" cy="4714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endParaRPr lang="en-US" dirty="0">
              <a:solidFill>
                <a:schemeClr val="accent3"/>
              </a:solidFill>
            </a:endParaRPr>
          </a:p>
        </p:txBody>
      </p:sp>
      <p:graphicFrame>
        <p:nvGraphicFramePr>
          <p:cNvPr id="37890" name="Chart 5"/>
          <p:cNvGraphicFramePr>
            <a:graphicFrameLocks/>
          </p:cNvGraphicFramePr>
          <p:nvPr/>
        </p:nvGraphicFramePr>
        <p:xfrm>
          <a:off x="525463" y="1076325"/>
          <a:ext cx="8618537" cy="4611688"/>
        </p:xfrm>
        <a:graphic>
          <a:graphicData uri="http://schemas.openxmlformats.org/presentationml/2006/ole">
            <p:oleObj spid="_x0000_s37890" r:id="rId3" imgW="8620491" imgH="4608975" progId="Excel.Char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622300" y="219075"/>
            <a:ext cx="7696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3"/>
                </a:solidFill>
                <a:latin typeface="+mj-lt"/>
                <a:ea typeface="ＭＳ Ｐゴシック" charset="-128"/>
                <a:cs typeface="+mn-cs"/>
              </a:rPr>
              <a:t>Student and Educational Services Engagement </a:t>
            </a:r>
            <a:endParaRPr lang="en-US" sz="2800" dirty="0">
              <a:latin typeface="+mj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E5EA1D57-E4FA-42D7-836C-C58B358AB8F4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17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38915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389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3800" y="1162050"/>
            <a:ext cx="370840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16BDB016-BDB4-47AC-9A6A-992DA6409E84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18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40963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4096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9988" y="1035050"/>
            <a:ext cx="4264025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73BD951-FB08-4FFE-B8E9-C10C38A945F3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19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43011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9988" y="920750"/>
            <a:ext cx="42640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165100" y="190500"/>
            <a:ext cx="8737600" cy="58261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What Americans Think and Feel about Life and School</a:t>
            </a:r>
          </a:p>
        </p:txBody>
      </p:sp>
      <p:sp>
        <p:nvSpPr>
          <p:cNvPr id="16386" name="Title 1"/>
          <p:cNvSpPr>
            <a:spLocks noGrp="1"/>
          </p:cNvSpPr>
          <p:nvPr>
            <p:ph idx="1"/>
          </p:nvPr>
        </p:nvSpPr>
        <p:spPr>
          <a:xfrm>
            <a:off x="1155700" y="1231900"/>
            <a:ext cx="6680200" cy="4254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Gallup Student Poll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Gallup Teacher Poll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PDK/Gallup Poll</a:t>
            </a:r>
            <a:r>
              <a:rPr lang="en-US" sz="1800" smtClean="0">
                <a:ea typeface="ＭＳ Ｐゴシック"/>
              </a:rPr>
              <a:t/>
            </a:r>
            <a:br>
              <a:rPr lang="en-US" sz="1800" smtClean="0">
                <a:ea typeface="ＭＳ Ｐゴシック"/>
              </a:rPr>
            </a:br>
            <a:r>
              <a:rPr lang="en-US" sz="1800" smtClean="0">
                <a:ea typeface="ＭＳ Ｐゴシック"/>
              </a:rPr>
              <a:t/>
            </a:r>
            <a:br>
              <a:rPr lang="en-US" sz="1800" smtClean="0">
                <a:ea typeface="ＭＳ Ｐゴシック"/>
              </a:rPr>
            </a:br>
            <a:endParaRPr lang="en-US" sz="1800" smtClean="0">
              <a:ea typeface="ＭＳ Ｐゴシック"/>
            </a:endParaRPr>
          </a:p>
        </p:txBody>
      </p:sp>
      <p:sp>
        <p:nvSpPr>
          <p:cNvPr id="16387" name="Slide Number Placeholder 2"/>
          <p:cNvSpPr txBox="1">
            <a:spLocks/>
          </p:cNvSpPr>
          <p:nvPr/>
        </p:nvSpPr>
        <p:spPr bwMode="auto">
          <a:xfrm>
            <a:off x="4132263" y="6384925"/>
            <a:ext cx="554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8D27AAC4-DB1D-4B45-A4CC-143A6CF46237}" type="slidenum">
              <a:rPr lang="en-US" sz="1000">
                <a:latin typeface="Georgia" pitchFamily="18" charset="0"/>
              </a:rPr>
              <a:pPr algn="ctr"/>
              <a:t>2</a:t>
            </a:fld>
            <a:endParaRPr lang="en-US" sz="1000">
              <a:latin typeface="Georgia" pitchFamily="18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94E17CB3-6A65-4088-9189-0B3BEAEAECD4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20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4506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920750"/>
            <a:ext cx="4419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B3AE0C07-4033-4259-BD22-ABC586669A65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21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4710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920750"/>
            <a:ext cx="4419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F4D0BB24-B46E-4B5F-9E64-62574BC2918E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22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49155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491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920750"/>
            <a:ext cx="4419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Teachers Rank Highest in Wellbeing…Except on WEI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97C8BA05-4D89-4F66-82FF-39E1AF10DC48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23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51203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5120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63" y="1060450"/>
            <a:ext cx="446087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ctrTitle"/>
          </p:nvPr>
        </p:nvSpPr>
        <p:spPr>
          <a:xfrm>
            <a:off x="190500" y="2359025"/>
            <a:ext cx="87249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PDK/Gallup Poll</a:t>
            </a:r>
          </a:p>
        </p:txBody>
      </p:sp>
      <p:sp>
        <p:nvSpPr>
          <p:cNvPr id="53250" name="Subtitle 2"/>
          <p:cNvSpPr>
            <a:spLocks noGrp="1"/>
          </p:cNvSpPr>
          <p:nvPr>
            <p:ph type="subTitle" idx="1"/>
          </p:nvPr>
        </p:nvSpPr>
        <p:spPr>
          <a:xfrm>
            <a:off x="227013" y="2974975"/>
            <a:ext cx="8548687" cy="4826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Trust and Confidence in Teachers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CC1932F-07F4-4EB8-8E40-D6F59B285B05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25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54275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54276" name="Content Placeholder 10" descr="ahcbyldn3eic2merx-qenw.gif"/>
          <p:cNvPicPr>
            <a:picLocks noGrp="1" noChangeAspect="1"/>
          </p:cNvPicPr>
          <p:nvPr>
            <p:ph idx="1"/>
          </p:nvPr>
        </p:nvPicPr>
        <p:blipFill>
          <a:blip r:embed="rId3"/>
          <a:srcRect t="-17940" b="-17940"/>
          <a:stretch>
            <a:fillRect/>
          </a:stretch>
        </p:blipFill>
        <p:spPr>
          <a:xfrm>
            <a:off x="219075" y="965200"/>
            <a:ext cx="868045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The Public’s Views on American Schools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D0DED913-8F30-4FB3-8FAB-B5992F911989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26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56323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56324" name="Content Placeholder 6" descr="41vet8tusegs3t2ie0gipq.gif"/>
          <p:cNvPicPr>
            <a:picLocks noGrp="1" noChangeAspect="1"/>
          </p:cNvPicPr>
          <p:nvPr>
            <p:ph idx="1"/>
          </p:nvPr>
        </p:nvPicPr>
        <p:blipFill>
          <a:blip r:embed="rId3"/>
          <a:srcRect l="-9148" r="-9148"/>
          <a:stretch>
            <a:fillRect/>
          </a:stretch>
        </p:blipFill>
        <p:spPr>
          <a:xfrm>
            <a:off x="180975" y="1143000"/>
            <a:ext cx="868045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How Schools Can Make an A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E20DC31C-9EDD-4EA7-8079-5102C1C59E62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27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58371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58372" name="Content Placeholder 8" descr="pkzwzlyizuu-ezfsybz6xg.gif"/>
          <p:cNvPicPr>
            <a:picLocks noGrp="1" noChangeAspect="1"/>
          </p:cNvPicPr>
          <p:nvPr>
            <p:ph idx="1"/>
          </p:nvPr>
        </p:nvPicPr>
        <p:blipFill>
          <a:blip r:embed="rId3"/>
          <a:srcRect l="-8209" r="-8209"/>
          <a:stretch>
            <a:fillRect/>
          </a:stretch>
        </p:blipFill>
        <p:spPr>
          <a:xfrm>
            <a:off x="180975" y="1143000"/>
            <a:ext cx="868045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Parents’ Views on Local Schools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0EFD1AE7-5499-4AAA-8893-F6F933DD3F50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28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60419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60420" name="Content Placeholder 8" descr="3atw9b2cw0ih6c29hxgraa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8681" r="-18681"/>
          <a:stretch>
            <a:fillRect/>
          </a:stretch>
        </p:blipFill>
        <p:spPr>
          <a:xfrm>
            <a:off x="180975" y="1143000"/>
            <a:ext cx="868045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Public’s Views on Local Schools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5A6CC435-A723-4CEE-B3B0-8BEEFF4AF0AA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29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62468" name="Content Placeholder 8" descr="3bks2fhomemthz14kjhpyw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8681" r="-18681"/>
          <a:stretch>
            <a:fillRect/>
          </a:stretch>
        </p:blipFill>
        <p:spPr>
          <a:xfrm>
            <a:off x="180975" y="1143000"/>
            <a:ext cx="868045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190500" y="2359025"/>
            <a:ext cx="87249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Gallup Student Poll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27013" y="2974975"/>
            <a:ext cx="8548687" cy="4826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  <a:p>
            <a:pPr eaLnBrk="1" hangingPunct="1"/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Public’s Views on American Schools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A346C297-2CFE-4D28-8D46-718C2F8DCD08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30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64515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pic>
        <p:nvPicPr>
          <p:cNvPr id="64516" name="Content Placeholder 8" descr="okf2mqiz_uork6-pvmswta.gif"/>
          <p:cNvPicPr>
            <a:picLocks noGrp="1" noChangeAspect="1"/>
          </p:cNvPicPr>
          <p:nvPr>
            <p:ph idx="1"/>
          </p:nvPr>
        </p:nvPicPr>
        <p:blipFill>
          <a:blip r:embed="rId3"/>
          <a:srcRect l="-24454" r="-24454"/>
          <a:stretch>
            <a:fillRect/>
          </a:stretch>
        </p:blipFill>
        <p:spPr>
          <a:xfrm>
            <a:off x="180975" y="1143000"/>
            <a:ext cx="868045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ubtitle 2"/>
          <p:cNvSpPr>
            <a:spLocks noGrp="1"/>
          </p:cNvSpPr>
          <p:nvPr>
            <p:ph type="subTitle" idx="1"/>
          </p:nvPr>
        </p:nvSpPr>
        <p:spPr>
          <a:xfrm>
            <a:off x="608013" y="1285875"/>
            <a:ext cx="7431087" cy="2955925"/>
          </a:xfrm>
        </p:spPr>
        <p:txBody>
          <a:bodyPr/>
          <a:lstStyle/>
          <a:p>
            <a:r>
              <a:rPr lang="en-US" sz="2000" smtClean="0">
                <a:ea typeface="ＭＳ Ｐゴシック"/>
              </a:rPr>
              <a:t>Hope – Get students and teachers excited about the future</a:t>
            </a:r>
          </a:p>
          <a:p>
            <a:endParaRPr lang="en-US" sz="2000" smtClean="0">
              <a:ea typeface="ＭＳ Ｐゴシック"/>
            </a:endParaRPr>
          </a:p>
          <a:p>
            <a:r>
              <a:rPr lang="en-US" sz="2000" smtClean="0">
                <a:ea typeface="ＭＳ Ｐゴシック"/>
              </a:rPr>
              <a:t>Engagement – Hire great teachers and keep them engaged</a:t>
            </a:r>
          </a:p>
          <a:p>
            <a:endParaRPr lang="en-US" sz="2000" smtClean="0">
              <a:ea typeface="ＭＳ Ｐゴシック"/>
            </a:endParaRPr>
          </a:p>
          <a:p>
            <a:r>
              <a:rPr lang="en-US" sz="2000" smtClean="0">
                <a:ea typeface="ＭＳ Ｐゴシック"/>
              </a:rPr>
              <a:t>Wellbeing – Create wellbeing nudges throughout the community and school</a:t>
            </a:r>
          </a:p>
          <a:p>
            <a:endParaRPr lang="en-US" sz="2000" smtClean="0">
              <a:ea typeface="ＭＳ Ｐゴシック"/>
            </a:endParaRPr>
          </a:p>
          <a:p>
            <a:r>
              <a:rPr lang="en-US" sz="2000" smtClean="0">
                <a:ea typeface="ＭＳ Ｐゴシック"/>
              </a:rPr>
              <a:t>Ready for the Future – Develop strengths-based educational approaches to be used at school and after school</a:t>
            </a:r>
          </a:p>
          <a:p>
            <a:r>
              <a:rPr lang="en-US" smtClean="0">
                <a:ea typeface="ＭＳ Ｐゴシック"/>
              </a:rPr>
              <a:t> </a:t>
            </a:r>
          </a:p>
          <a:p>
            <a:pPr eaLnBrk="1" hangingPunct="1"/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66562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  <p:sp>
        <p:nvSpPr>
          <p:cNvPr id="66563" name="Title 4"/>
          <p:cNvSpPr>
            <a:spLocks noGrp="1"/>
          </p:cNvSpPr>
          <p:nvPr>
            <p:ph type="ctrTitle"/>
          </p:nvPr>
        </p:nvSpPr>
        <p:spPr>
          <a:xfrm>
            <a:off x="228600" y="225425"/>
            <a:ext cx="7772400" cy="522288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Recommended Solutions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18B3BD5A-4444-4E91-B60F-65889491DFC7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31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66565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>
          <a:xfrm>
            <a:off x="165100" y="190500"/>
            <a:ext cx="8410575" cy="58261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Gallup Student Poll Background</a:t>
            </a:r>
          </a:p>
        </p:txBody>
      </p:sp>
      <p:sp>
        <p:nvSpPr>
          <p:cNvPr id="19458" name="Title 1"/>
          <p:cNvSpPr>
            <a:spLocks noGrp="1"/>
          </p:cNvSpPr>
          <p:nvPr>
            <p:ph idx="1"/>
          </p:nvPr>
        </p:nvSpPr>
        <p:spPr>
          <a:xfrm>
            <a:off x="165100" y="990600"/>
            <a:ext cx="8978900" cy="5092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The Gallup Student Poll is a 20-item measure of hope, engagement,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well-being. Gallup researchers targeted these three variables because they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met the following criteria: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/>
            </a:r>
            <a:br>
              <a:rPr lang="en-US" sz="2000" smtClean="0">
                <a:ea typeface="ＭＳ Ｐゴシック"/>
              </a:rPr>
            </a:br>
            <a:r>
              <a:rPr lang="en-US" sz="2000" smtClean="0">
                <a:ea typeface="ＭＳ Ｐゴシック"/>
              </a:rPr>
              <a:t>-They can be reliably measured.</a:t>
            </a:r>
            <a:br>
              <a:rPr lang="en-US" sz="2000" smtClean="0">
                <a:ea typeface="ＭＳ Ｐゴシック"/>
              </a:rPr>
            </a:br>
            <a:r>
              <a:rPr lang="en-US" sz="2000" smtClean="0">
                <a:ea typeface="ＭＳ Ｐゴシック"/>
              </a:rPr>
              <a:t>-They have a meaningful relationship with or impact on educational 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       outcomes. </a:t>
            </a:r>
            <a:br>
              <a:rPr lang="en-US" sz="2000" smtClean="0">
                <a:ea typeface="ＭＳ Ｐゴシック"/>
              </a:rPr>
            </a:br>
            <a:r>
              <a:rPr lang="en-US" sz="2000" smtClean="0">
                <a:ea typeface="ＭＳ Ｐゴシック"/>
              </a:rPr>
              <a:t>-They are malleable and can be enhanced through deliberate action.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	-They are not associated with FARL status or family household income.</a:t>
            </a:r>
            <a:br>
              <a:rPr lang="en-US" sz="2000" smtClean="0">
                <a:ea typeface="ＭＳ Ｐゴシック"/>
              </a:rPr>
            </a:br>
            <a:r>
              <a:rPr lang="en-US" sz="2000" smtClean="0">
                <a:ea typeface="ＭＳ Ｐゴシック"/>
              </a:rPr>
              <a:t>-They are not measured directly by another large-scale survey or testing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	  program.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ea typeface="ＭＳ Ｐゴシック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Hope </a:t>
            </a:r>
            <a:r>
              <a:rPr lang="en-US" sz="2000" smtClean="0">
                <a:solidFill>
                  <a:srgbClr val="FBB040"/>
                </a:solidFill>
                <a:ea typeface="ＭＳ Ｐゴシック"/>
              </a:rPr>
              <a:t>|</a:t>
            </a:r>
            <a:r>
              <a:rPr lang="en-US" sz="2000" smtClean="0">
                <a:ea typeface="ＭＳ Ｐゴシック"/>
              </a:rPr>
              <a:t> ideas and energy we have for the future </a:t>
            </a:r>
            <a:r>
              <a:rPr lang="en-US" sz="2000" smtClean="0">
                <a:solidFill>
                  <a:srgbClr val="FBB040"/>
                </a:solidFill>
                <a:ea typeface="ＭＳ Ｐゴシック"/>
              </a:rPr>
              <a:t>|</a:t>
            </a:r>
            <a:r>
              <a:rPr lang="en-US" sz="2000" smtClean="0">
                <a:ea typeface="ＭＳ Ｐゴシック"/>
              </a:rPr>
              <a:t> Double Hope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Engagement </a:t>
            </a:r>
            <a:r>
              <a:rPr lang="en-US" sz="2000" smtClean="0">
                <a:solidFill>
                  <a:srgbClr val="FBB040"/>
                </a:solidFill>
                <a:ea typeface="ＭＳ Ｐゴシック"/>
              </a:rPr>
              <a:t>|</a:t>
            </a:r>
            <a:r>
              <a:rPr lang="en-US" sz="2000" smtClean="0">
                <a:ea typeface="ＭＳ Ｐゴシック"/>
              </a:rPr>
              <a:t> involvement in/enthusiasm for school </a:t>
            </a:r>
            <a:r>
              <a:rPr lang="en-US" sz="2000" smtClean="0">
                <a:solidFill>
                  <a:srgbClr val="FBB040"/>
                </a:solidFill>
                <a:ea typeface="ＭＳ Ｐゴシック"/>
              </a:rPr>
              <a:t>|</a:t>
            </a:r>
            <a:r>
              <a:rPr lang="en-US" sz="2000" smtClean="0">
                <a:ea typeface="ＭＳ Ｐゴシック"/>
              </a:rPr>
              <a:t> Build Engaged Schools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/>
              </a:rPr>
              <a:t>Well-being </a:t>
            </a:r>
            <a:r>
              <a:rPr lang="en-US" sz="2000" smtClean="0">
                <a:solidFill>
                  <a:srgbClr val="FBB040"/>
                </a:solidFill>
                <a:ea typeface="ＭＳ Ｐゴシック"/>
              </a:rPr>
              <a:t>|</a:t>
            </a:r>
            <a:r>
              <a:rPr lang="en-US" sz="2000" smtClean="0">
                <a:ea typeface="ＭＳ Ｐゴシック"/>
              </a:rPr>
              <a:t> how we think about and experience our lives </a:t>
            </a:r>
            <a:r>
              <a:rPr lang="en-US" sz="2000" smtClean="0">
                <a:solidFill>
                  <a:srgbClr val="FBB040"/>
                </a:solidFill>
                <a:ea typeface="ＭＳ Ｐゴシック"/>
              </a:rPr>
              <a:t>|</a:t>
            </a:r>
            <a:r>
              <a:rPr lang="en-US" sz="2000" smtClean="0">
                <a:ea typeface="ＭＳ Ｐゴシック"/>
              </a:rPr>
              <a:t> Boost Well-Being</a:t>
            </a:r>
            <a:r>
              <a:rPr lang="en-US" sz="1800" smtClean="0">
                <a:ea typeface="ＭＳ Ｐゴシック"/>
              </a:rPr>
              <a:t/>
            </a:r>
            <a:br>
              <a:rPr lang="en-US" sz="1800" smtClean="0">
                <a:ea typeface="ＭＳ Ｐゴシック"/>
              </a:rPr>
            </a:br>
            <a:r>
              <a:rPr lang="en-US" sz="1800" smtClean="0">
                <a:ea typeface="ＭＳ Ｐゴシック"/>
              </a:rPr>
              <a:t/>
            </a:r>
            <a:br>
              <a:rPr lang="en-US" sz="1800" smtClean="0">
                <a:ea typeface="ＭＳ Ｐゴシック"/>
              </a:rPr>
            </a:br>
            <a:endParaRPr lang="en-US" sz="1800" smtClean="0">
              <a:ea typeface="ＭＳ Ｐゴシック"/>
            </a:endParaRPr>
          </a:p>
        </p:txBody>
      </p:sp>
      <p:sp>
        <p:nvSpPr>
          <p:cNvPr id="19459" name="Slide Number Placeholder 2"/>
          <p:cNvSpPr txBox="1">
            <a:spLocks/>
          </p:cNvSpPr>
          <p:nvPr/>
        </p:nvSpPr>
        <p:spPr bwMode="auto">
          <a:xfrm>
            <a:off x="4132263" y="6384925"/>
            <a:ext cx="554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9A583B18-9525-4089-872C-65F919EF4AD0}" type="slidenum">
              <a:rPr lang="en-US" sz="1000">
                <a:latin typeface="Georgia" pitchFamily="18" charset="0"/>
              </a:rPr>
              <a:pPr algn="ctr"/>
              <a:t>4</a:t>
            </a:fld>
            <a:endParaRPr lang="en-US" sz="1000">
              <a:latin typeface="Georgia" pitchFamily="18" charset="0"/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Gallup Student Poll Hope Index</a:t>
            </a:r>
          </a:p>
        </p:txBody>
      </p:sp>
      <p:graphicFrame>
        <p:nvGraphicFramePr>
          <p:cNvPr id="21506" name="Chart 3"/>
          <p:cNvGraphicFramePr>
            <a:graphicFrameLocks/>
          </p:cNvGraphicFramePr>
          <p:nvPr/>
        </p:nvGraphicFramePr>
        <p:xfrm>
          <a:off x="-698500" y="1136650"/>
          <a:ext cx="6096000" cy="4064000"/>
        </p:xfrm>
        <a:graphic>
          <a:graphicData uri="http://schemas.openxmlformats.org/presentationml/2006/ole">
            <p:oleObj spid="_x0000_s21506" r:id="rId4" imgW="6096528" imgH="4066384" progId="Excel.Chart.8">
              <p:embed/>
            </p:oleObj>
          </a:graphicData>
        </a:graphic>
      </p:graphicFrame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3B4C996-62FA-4735-A5D3-7455FDCD7030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5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grpSp>
        <p:nvGrpSpPr>
          <p:cNvPr id="21509" name="Group 13"/>
          <p:cNvGrpSpPr>
            <a:grpSpLocks/>
          </p:cNvGrpSpPr>
          <p:nvPr/>
        </p:nvGrpSpPr>
        <p:grpSpPr bwMode="auto">
          <a:xfrm>
            <a:off x="5175250" y="2227263"/>
            <a:ext cx="2743200" cy="473075"/>
            <a:chOff x="5794654" y="2608117"/>
            <a:chExt cx="2741490" cy="472260"/>
          </a:xfrm>
        </p:grpSpPr>
        <p:sp>
          <p:nvSpPr>
            <p:cNvPr id="16" name="Rectangle 15"/>
            <p:cNvSpPr/>
            <p:nvPr/>
          </p:nvSpPr>
          <p:spPr>
            <a:xfrm>
              <a:off x="5794654" y="2608117"/>
              <a:ext cx="404561" cy="394606"/>
            </a:xfrm>
            <a:prstGeom prst="rect">
              <a:avLst/>
            </a:prstGeom>
            <a:solidFill>
              <a:srgbClr val="68BD4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6318202" y="2619210"/>
              <a:ext cx="2217942" cy="461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Hopeful – </a:t>
              </a: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53%</a:t>
              </a:r>
              <a:endParaRPr lang="en-US" dirty="0">
                <a:latin typeface="+mj-lt"/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21510" name="Group 16"/>
          <p:cNvGrpSpPr>
            <a:grpSpLocks/>
          </p:cNvGrpSpPr>
          <p:nvPr/>
        </p:nvGrpSpPr>
        <p:grpSpPr bwMode="auto">
          <a:xfrm>
            <a:off x="5186363" y="3598863"/>
            <a:ext cx="3459162" cy="481012"/>
            <a:chOff x="5805045" y="3979710"/>
            <a:chExt cx="3459272" cy="480189"/>
          </a:xfrm>
        </p:grpSpPr>
        <p:sp>
          <p:nvSpPr>
            <p:cNvPr id="21" name="Rectangle 20"/>
            <p:cNvSpPr/>
            <p:nvPr/>
          </p:nvSpPr>
          <p:spPr>
            <a:xfrm>
              <a:off x="5805045" y="3979710"/>
              <a:ext cx="404825" cy="394611"/>
            </a:xfrm>
            <a:prstGeom prst="rect">
              <a:avLst/>
            </a:prstGeom>
            <a:solidFill>
              <a:srgbClr val="D9462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22" name="TextBox 18"/>
            <p:cNvSpPr txBox="1">
              <a:spLocks noChangeArrowheads="1"/>
            </p:cNvSpPr>
            <p:nvPr/>
          </p:nvSpPr>
          <p:spPr bwMode="auto">
            <a:xfrm>
              <a:off x="6327349" y="3998727"/>
              <a:ext cx="2936968" cy="461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Discouraged </a:t>
              </a: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– 16%  </a:t>
              </a:r>
              <a:endParaRPr lang="en-US" dirty="0">
                <a:latin typeface="+mj-lt"/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21511" name="Group 19"/>
          <p:cNvGrpSpPr>
            <a:grpSpLocks/>
          </p:cNvGrpSpPr>
          <p:nvPr/>
        </p:nvGrpSpPr>
        <p:grpSpPr bwMode="auto">
          <a:xfrm>
            <a:off x="5175250" y="2911475"/>
            <a:ext cx="2514600" cy="488950"/>
            <a:chOff x="5794654" y="3273130"/>
            <a:chExt cx="2514654" cy="487547"/>
          </a:xfrm>
        </p:grpSpPr>
        <p:sp>
          <p:nvSpPr>
            <p:cNvPr id="24" name="Rectangle 23"/>
            <p:cNvSpPr/>
            <p:nvPr/>
          </p:nvSpPr>
          <p:spPr>
            <a:xfrm>
              <a:off x="5794654" y="3273130"/>
              <a:ext cx="404822" cy="394154"/>
            </a:xfrm>
            <a:prstGeom prst="rect">
              <a:avLst/>
            </a:prstGeom>
            <a:solidFill>
              <a:srgbClr val="D6D6CA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25" name="TextBox 21"/>
            <p:cNvSpPr txBox="1">
              <a:spLocks noChangeArrowheads="1"/>
            </p:cNvSpPr>
            <p:nvPr/>
          </p:nvSpPr>
          <p:spPr bwMode="auto">
            <a:xfrm>
              <a:off x="6318540" y="3300041"/>
              <a:ext cx="1990768" cy="46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Stuck </a:t>
              </a: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– 31%  </a:t>
              </a:r>
              <a:endParaRPr lang="en-US" dirty="0">
                <a:latin typeface="+mj-lt"/>
                <a:ea typeface="ＭＳ Ｐゴシック" charset="-128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0" y="187325"/>
            <a:ext cx="9144000" cy="5222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Gallup Student Poll Hope Items – 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Representative Sample</a:t>
            </a:r>
          </a:p>
        </p:txBody>
      </p:sp>
      <p:sp>
        <p:nvSpPr>
          <p:cNvPr id="23554" name="Subtitle 2"/>
          <p:cNvSpPr>
            <a:spLocks noGrp="1"/>
          </p:cNvSpPr>
          <p:nvPr>
            <p:ph type="subTitle" idx="1"/>
          </p:nvPr>
        </p:nvSpPr>
        <p:spPr>
          <a:xfrm>
            <a:off x="620713" y="942975"/>
            <a:ext cx="7431087" cy="4826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/>
              </a:rPr>
              <a:t>9 out of 10 children in America strongly believe that they will graduate from high school.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9.5 out of 10 children in America strongly agree that there is an adult in their life who cares about his or her future.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b="1" smtClean="0">
                <a:ea typeface="ＭＳ Ｐゴシック"/>
              </a:rPr>
              <a:t>6 out of 10 children in America strongly believe that they can think of many ways to get good grades.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4 out of 10 children in America strongly agree that they energetically pursue their goals.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b="1" smtClean="0">
                <a:ea typeface="ＭＳ Ｐゴシック"/>
              </a:rPr>
              <a:t>4 out of 10 children in America strongly believe that they can find lots of ways around any problem.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5 out of 10 children in America are hopeful that they will find a good job when they graduate. </a:t>
            </a:r>
            <a:br>
              <a:rPr lang="en-US" smtClean="0">
                <a:ea typeface="ＭＳ Ｐゴシック"/>
              </a:rPr>
            </a:br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D48EA70-1C2E-49F2-B483-5C5EACB018B6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6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Gallup Student Poll Engagement Index</a:t>
            </a:r>
          </a:p>
        </p:txBody>
      </p:sp>
      <p:graphicFrame>
        <p:nvGraphicFramePr>
          <p:cNvPr id="24578" name="Chart 3"/>
          <p:cNvGraphicFramePr>
            <a:graphicFrameLocks/>
          </p:cNvGraphicFramePr>
          <p:nvPr/>
        </p:nvGraphicFramePr>
        <p:xfrm>
          <a:off x="-698500" y="1136650"/>
          <a:ext cx="6096000" cy="4064000"/>
        </p:xfrm>
        <a:graphic>
          <a:graphicData uri="http://schemas.openxmlformats.org/presentationml/2006/ole">
            <p:oleObj spid="_x0000_s24578" r:id="rId4" imgW="6096528" imgH="4066384" progId="Excel.Chart.8">
              <p:embed/>
            </p:oleObj>
          </a:graphicData>
        </a:graphic>
      </p:graphicFrame>
      <p:grpSp>
        <p:nvGrpSpPr>
          <p:cNvPr id="24579" name="Group 15"/>
          <p:cNvGrpSpPr>
            <a:grpSpLocks/>
          </p:cNvGrpSpPr>
          <p:nvPr/>
        </p:nvGrpSpPr>
        <p:grpSpPr bwMode="auto">
          <a:xfrm>
            <a:off x="4667250" y="2259013"/>
            <a:ext cx="2827338" cy="471487"/>
            <a:chOff x="5794654" y="2608117"/>
            <a:chExt cx="2826651" cy="472058"/>
          </a:xfrm>
        </p:grpSpPr>
        <p:sp>
          <p:nvSpPr>
            <p:cNvPr id="7" name="Rectangle 6"/>
            <p:cNvSpPr/>
            <p:nvPr/>
          </p:nvSpPr>
          <p:spPr>
            <a:xfrm>
              <a:off x="5794654" y="2608117"/>
              <a:ext cx="404715" cy="394177"/>
            </a:xfrm>
            <a:prstGeom prst="rect">
              <a:avLst/>
            </a:prstGeom>
            <a:solidFill>
              <a:srgbClr val="68BD4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18402" y="2619242"/>
              <a:ext cx="2302903" cy="460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Engaged – 63%  </a:t>
              </a:r>
            </a:p>
          </p:txBody>
        </p:sp>
      </p:grpSp>
      <p:grpSp>
        <p:nvGrpSpPr>
          <p:cNvPr id="24580" name="Group 13"/>
          <p:cNvGrpSpPr>
            <a:grpSpLocks/>
          </p:cNvGrpSpPr>
          <p:nvPr/>
        </p:nvGrpSpPr>
        <p:grpSpPr bwMode="auto">
          <a:xfrm>
            <a:off x="4678363" y="3643313"/>
            <a:ext cx="4348162" cy="849312"/>
            <a:chOff x="5805045" y="3979710"/>
            <a:chExt cx="4348252" cy="850052"/>
          </a:xfrm>
        </p:grpSpPr>
        <p:sp>
          <p:nvSpPr>
            <p:cNvPr id="9" name="Rectangle 8"/>
            <p:cNvSpPr/>
            <p:nvPr/>
          </p:nvSpPr>
          <p:spPr>
            <a:xfrm>
              <a:off x="5805045" y="3979710"/>
              <a:ext cx="404820" cy="395631"/>
            </a:xfrm>
            <a:prstGeom prst="rect">
              <a:avLst/>
            </a:prstGeom>
            <a:solidFill>
              <a:srgbClr val="D9462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27343" y="3998777"/>
              <a:ext cx="3825954" cy="8309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Actively Disengaged – 14%  </a:t>
              </a:r>
            </a:p>
            <a:p>
              <a:pPr>
                <a:defRPr/>
              </a:pPr>
              <a:endParaRPr lang="en-US" dirty="0">
                <a:latin typeface="+mj-lt"/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24581" name="Group 14"/>
          <p:cNvGrpSpPr>
            <a:grpSpLocks/>
          </p:cNvGrpSpPr>
          <p:nvPr/>
        </p:nvGrpSpPr>
        <p:grpSpPr bwMode="auto">
          <a:xfrm>
            <a:off x="4679950" y="2917825"/>
            <a:ext cx="3406775" cy="488950"/>
            <a:chOff x="5794654" y="3273130"/>
            <a:chExt cx="3406888" cy="489381"/>
          </a:xfrm>
        </p:grpSpPr>
        <p:sp>
          <p:nvSpPr>
            <p:cNvPr id="10" name="Rectangle 9"/>
            <p:cNvSpPr/>
            <p:nvPr/>
          </p:nvSpPr>
          <p:spPr>
            <a:xfrm>
              <a:off x="5794654" y="3273130"/>
              <a:ext cx="404826" cy="395636"/>
            </a:xfrm>
            <a:prstGeom prst="rect">
              <a:avLst/>
            </a:prstGeom>
            <a:solidFill>
              <a:srgbClr val="D6D6CA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16959" y="3300142"/>
              <a:ext cx="2884583" cy="46236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j-lt"/>
                  <a:ea typeface="ＭＳ Ｐゴシック" charset="-128"/>
                  <a:cs typeface="+mn-cs"/>
                </a:rPr>
                <a:t>Not Engaged – 23%  </a:t>
              </a:r>
            </a:p>
          </p:txBody>
        </p:sp>
      </p:grp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FECEA06A-5E86-47F9-A6DF-B03A2A0F70F1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7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24900" cy="838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Gallup Student Poll Engagement Items – 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Representative Sample</a:t>
            </a: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608013" y="1285875"/>
            <a:ext cx="7431087" cy="4826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/>
              </a:rPr>
              <a:t>7 out of 10 children in America report they have a best friend at school.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6 out of 10 children in America say they feel very safe at school.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b="1" smtClean="0">
                <a:ea typeface="ＭＳ Ｐゴシック"/>
              </a:rPr>
              <a:t>5 out of 10 children in America say teachers make schoolwork seem important.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>4 out of 10 children in America strongly agree that they get to do what they do best everyday at school.</a:t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b="1" smtClean="0">
                <a:ea typeface="ＭＳ Ｐゴシック"/>
              </a:rPr>
              <a:t>4 out of 10 children in America got praise and recognition in the last seven days.</a:t>
            </a: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r>
              <a:rPr lang="en-US" smtClean="0">
                <a:ea typeface="ＭＳ Ｐゴシック"/>
              </a:rPr>
              <a:t/>
            </a:r>
            <a:br>
              <a:rPr lang="en-US" smtClean="0">
                <a:ea typeface="ＭＳ Ｐゴシック"/>
              </a:rPr>
            </a:br>
            <a:endParaRPr lang="en-US" smtClean="0">
              <a:solidFill>
                <a:srgbClr val="404545"/>
              </a:solidFill>
              <a:ea typeface="ＭＳ Ｐゴシック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331788" y="63277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Helvetica" pitchFamily="34" charset="0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E2C9D029-6737-4470-9C41-EB406FD4B632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8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10800000" flipV="1">
            <a:off x="1500188" y="1476375"/>
            <a:ext cx="2930525" cy="97631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750094" y="3194844"/>
            <a:ext cx="1482725" cy="158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1000" y="1752600"/>
            <a:ext cx="1784350" cy="7270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4367213" y="2479675"/>
            <a:ext cx="1608137" cy="10033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2438400"/>
            <a:ext cx="1616075" cy="10128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701256" y="4156869"/>
            <a:ext cx="1349375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977063" y="4076700"/>
            <a:ext cx="1154112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63800" y="1409700"/>
            <a:ext cx="2671763" cy="47148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Wellbeing</a:t>
            </a:r>
            <a:endParaRPr lang="en-US" b="1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2625" y="2233613"/>
            <a:ext cx="1604963" cy="4699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Objective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68900" y="2171700"/>
            <a:ext cx="1981200" cy="4699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Subjective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32200" y="3073400"/>
            <a:ext cx="1816100" cy="47148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Evaluative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05575" y="3086100"/>
            <a:ext cx="2117725" cy="4667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Experienced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4025" y="3098800"/>
            <a:ext cx="2187575" cy="20955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Achievement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Graduation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Health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FARL/HHI/PI</a:t>
            </a:r>
            <a:endParaRPr lang="en-US" b="1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68700" y="4500563"/>
            <a:ext cx="2044700" cy="103663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How one rates their life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11938" y="4244975"/>
            <a:ext cx="2036762" cy="14573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</a:rPr>
              <a:t>What one experiences in life, daily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71450" y="188913"/>
            <a:ext cx="872807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Gallup Conceptualization of Youth Wellbeing</a:t>
            </a:r>
            <a:endParaRPr lang="en-US" sz="2800" kern="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Slide Number Placeholder 2"/>
          <p:cNvSpPr txBox="1">
            <a:spLocks/>
          </p:cNvSpPr>
          <p:nvPr/>
        </p:nvSpPr>
        <p:spPr>
          <a:xfrm>
            <a:off x="4132263" y="6384925"/>
            <a:ext cx="554037" cy="339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D29CBF05-29DA-4FA7-95F4-F2501DEF281F}" type="slidenum">
              <a:rPr lang="en-US" sz="1000">
                <a:latin typeface="+mj-lt"/>
                <a:ea typeface="+mn-ea"/>
                <a:cs typeface="Arial" charset="0"/>
              </a:rPr>
              <a:pPr algn="ctr">
                <a:defRPr/>
              </a:pPr>
              <a:t>9</a:t>
            </a:fld>
            <a:endParaRPr lang="en-US" sz="1000" dirty="0">
              <a:latin typeface="+mj-lt"/>
              <a:ea typeface="+mn-ea"/>
              <a:cs typeface="Arial" charset="0"/>
            </a:endParaRPr>
          </a:p>
        </p:txBody>
      </p:sp>
      <p:sp>
        <p:nvSpPr>
          <p:cNvPr id="27666" name="Text Box 8"/>
          <p:cNvSpPr txBox="1">
            <a:spLocks noChangeArrowheads="1"/>
          </p:cNvSpPr>
          <p:nvPr/>
        </p:nvSpPr>
        <p:spPr bwMode="auto">
          <a:xfrm>
            <a:off x="293688" y="6381750"/>
            <a:ext cx="2035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>
                <a:latin typeface="Georgia" pitchFamily="18" charset="0"/>
              </a:rPr>
              <a:t>Copyright © 2010 Gallup,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Poll_template">
  <a:themeElements>
    <a:clrScheme name="Student Poll">
      <a:dk1>
        <a:srgbClr val="404545"/>
      </a:dk1>
      <a:lt1>
        <a:srgbClr val="FFFFFF"/>
      </a:lt1>
      <a:dk2>
        <a:srgbClr val="404545"/>
      </a:dk2>
      <a:lt2>
        <a:srgbClr val="404545"/>
      </a:lt2>
      <a:accent1>
        <a:srgbClr val="FFEEBB"/>
      </a:accent1>
      <a:accent2>
        <a:srgbClr val="FFD24F"/>
      </a:accent2>
      <a:accent3>
        <a:srgbClr val="FBB040"/>
      </a:accent3>
      <a:accent4>
        <a:srgbClr val="D18316"/>
      </a:accent4>
      <a:accent5>
        <a:srgbClr val="764200"/>
      </a:accent5>
      <a:accent6>
        <a:srgbClr val="9C6210"/>
      </a:accent6>
      <a:hlink>
        <a:srgbClr val="FBB040"/>
      </a:hlink>
      <a:folHlink>
        <a:srgbClr val="D18316"/>
      </a:folHlink>
    </a:clrScheme>
    <a:fontScheme name="Default Design">
      <a:majorFont>
        <a:latin typeface="Georgi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317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4D4F53"/>
        </a:dk1>
        <a:lt1>
          <a:srgbClr val="FFFFFF"/>
        </a:lt1>
        <a:dk2>
          <a:srgbClr val="61C250"/>
        </a:dk2>
        <a:lt2>
          <a:srgbClr val="4D4F53"/>
        </a:lt2>
        <a:accent1>
          <a:srgbClr val="C3E76F"/>
        </a:accent1>
        <a:accent2>
          <a:srgbClr val="61C250"/>
        </a:accent2>
        <a:accent3>
          <a:srgbClr val="FFFFFF"/>
        </a:accent3>
        <a:accent4>
          <a:srgbClr val="404246"/>
        </a:accent4>
        <a:accent5>
          <a:srgbClr val="DEF1BB"/>
        </a:accent5>
        <a:accent6>
          <a:srgbClr val="57B048"/>
        </a:accent6>
        <a:hlink>
          <a:srgbClr val="007934"/>
        </a:hlink>
        <a:folHlink>
          <a:srgbClr val="2759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StudentPoll_template</Template>
  <TotalTime>2669</TotalTime>
  <Words>928</Words>
  <Application>Microsoft Office PowerPoint</Application>
  <PresentationFormat>On-screen Show (4:3)</PresentationFormat>
  <Paragraphs>175</Paragraphs>
  <Slides>31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50" baseType="lpstr">
      <vt:lpstr>Arial</vt:lpstr>
      <vt:lpstr>ＭＳ Ｐゴシック</vt:lpstr>
      <vt:lpstr>Georgia</vt:lpstr>
      <vt:lpstr>Helvetica</vt:lpstr>
      <vt:lpstr>Wingdings</vt:lpstr>
      <vt:lpstr>Times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StudentPoll_template</vt:lpstr>
      <vt:lpstr>Microsoft Excel Chart</vt:lpstr>
      <vt:lpstr>Using Gallup Polls to Transform Education</vt:lpstr>
      <vt:lpstr>What Americans Think and Feel about Life and School</vt:lpstr>
      <vt:lpstr>Gallup Student Poll</vt:lpstr>
      <vt:lpstr>Gallup Student Poll Background</vt:lpstr>
      <vt:lpstr>Gallup Student Poll Hope Index</vt:lpstr>
      <vt:lpstr>Gallup Student Poll Hope Items –  Representative Sample</vt:lpstr>
      <vt:lpstr>Gallup Student Poll Engagement Index</vt:lpstr>
      <vt:lpstr>Gallup Student Poll Engagement Items –  Representative Sample</vt:lpstr>
      <vt:lpstr>Slide 9</vt:lpstr>
      <vt:lpstr>Gallup Student Poll Well-Being Index</vt:lpstr>
      <vt:lpstr>Gallup Student Poll Experienced Wellbeing Items –  Representative Sample</vt:lpstr>
      <vt:lpstr>Ready for the Future Index and Implications</vt:lpstr>
      <vt:lpstr>PDK/Gallup and Gallup Student Poll Crosswalk</vt:lpstr>
      <vt:lpstr>The Community’s Solutions</vt:lpstr>
      <vt:lpstr>Gallup Teacher Poll</vt:lpstr>
      <vt:lpstr>      </vt:lpstr>
      <vt:lpstr>Teachers Rank Highest in Wellbeing</vt:lpstr>
      <vt:lpstr>Teachers Rank Highest in Wellbeing</vt:lpstr>
      <vt:lpstr>Teachers Rank Highest in Wellbeing</vt:lpstr>
      <vt:lpstr>Teachers Rank Highest in Wellbeing</vt:lpstr>
      <vt:lpstr>Teachers Rank Highest in Wellbeing</vt:lpstr>
      <vt:lpstr>Teachers Rank Highest in Wellbeing</vt:lpstr>
      <vt:lpstr>Teachers Rank Highest in Wellbeing…Except on WEI</vt:lpstr>
      <vt:lpstr>PDK/Gallup Poll</vt:lpstr>
      <vt:lpstr>Trust and Confidence in Teachers</vt:lpstr>
      <vt:lpstr>The Public’s Views on American Schools</vt:lpstr>
      <vt:lpstr>How Schools Can Make an A</vt:lpstr>
      <vt:lpstr>Parents’ Views on Local Schools</vt:lpstr>
      <vt:lpstr>Public’s Views on Local Schools</vt:lpstr>
      <vt:lpstr>Public’s Views on American Schools</vt:lpstr>
      <vt:lpstr>Recommended Solutions</vt:lpstr>
    </vt:vector>
  </TitlesOfParts>
  <Company>Gallup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Walling, Joe</dc:creator>
  <dc:description>If you have any questions regarding this template, please contact Julie Fienhold at 402-938-6740. For questions regarding our overall Corporate Look/Brand please contact Dave Marks at 402-938-6518.</dc:description>
  <cp:lastModifiedBy>USF ITS</cp:lastModifiedBy>
  <cp:revision>200</cp:revision>
  <dcterms:created xsi:type="dcterms:W3CDTF">2010-10-18T14:51:22Z</dcterms:created>
  <dcterms:modified xsi:type="dcterms:W3CDTF">2010-10-25T18:34:39Z</dcterms:modified>
  <cp:contentStatus>version 1.6</cp:contentStatus>
</cp:coreProperties>
</file>