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handoutMasterIdLst>
    <p:handoutMasterId r:id="rId47"/>
  </p:handoutMasterIdLst>
  <p:sldIdLst>
    <p:sldId id="268" r:id="rId20"/>
    <p:sldId id="258" r:id="rId21"/>
    <p:sldId id="264" r:id="rId22"/>
    <p:sldId id="257" r:id="rId23"/>
    <p:sldId id="279" r:id="rId24"/>
    <p:sldId id="276" r:id="rId25"/>
    <p:sldId id="277" r:id="rId26"/>
    <p:sldId id="278" r:id="rId27"/>
    <p:sldId id="271" r:id="rId28"/>
    <p:sldId id="272" r:id="rId29"/>
    <p:sldId id="275" r:id="rId30"/>
    <p:sldId id="261" r:id="rId31"/>
    <p:sldId id="262" r:id="rId32"/>
    <p:sldId id="263" r:id="rId33"/>
    <p:sldId id="256" r:id="rId34"/>
    <p:sldId id="266" r:id="rId35"/>
    <p:sldId id="267" r:id="rId36"/>
    <p:sldId id="270" r:id="rId37"/>
    <p:sldId id="273" r:id="rId38"/>
    <p:sldId id="281" r:id="rId39"/>
    <p:sldId id="265" r:id="rId40"/>
    <p:sldId id="259" r:id="rId41"/>
    <p:sldId id="282" r:id="rId42"/>
    <p:sldId id="260" r:id="rId43"/>
    <p:sldId id="285" r:id="rId44"/>
    <p:sldId id="280" r:id="rId45"/>
    <p:sldId id="286" r:id="rId46"/>
  </p:sldIdLst>
  <p:sldSz cx="13004800" cy="9753600"/>
  <p:notesSz cx="7010400" cy="9296400"/>
  <p:defaultTextStyle>
    <a:defPPr>
      <a:defRPr lang="en-US"/>
    </a:defPPr>
    <a:lvl1pPr algn="ctr" rtl="0" fontAlgn="base">
      <a:spcBef>
        <a:spcPct val="0"/>
      </a:spcBef>
      <a:spcAft>
        <a:spcPct val="0"/>
      </a:spcAft>
      <a:defRPr sz="4200" kern="1200">
        <a:solidFill>
          <a:srgbClr val="414141"/>
        </a:solidFill>
        <a:latin typeface="Gill Sans Light" charset="0"/>
        <a:ea typeface="ヒラギノ角ゴ Pro W3" charset="0"/>
        <a:cs typeface="ヒラギノ角ゴ Pro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 W3" charset="0"/>
        <a:cs typeface="ヒラギノ角ゴ Pro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 W3" charset="0"/>
        <a:cs typeface="ヒラギノ角ゴ Pro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 W3" charset="0"/>
        <a:cs typeface="ヒラギノ角ゴ Pro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 W3" charset="0"/>
        <a:cs typeface="ヒラギノ角ゴ Pro W3" charset="0"/>
        <a:sym typeface="Gill Sans Light" charset="0"/>
      </a:defRPr>
    </a:lvl5pPr>
    <a:lvl6pPr marL="2286000" algn="l" defTabSz="914400" rtl="0" eaLnBrk="1" latinLnBrk="0" hangingPunct="1">
      <a:defRPr sz="4200" kern="1200">
        <a:solidFill>
          <a:srgbClr val="414141"/>
        </a:solidFill>
        <a:latin typeface="Gill Sans Light" charset="0"/>
        <a:ea typeface="ヒラギノ角ゴ Pro W3" charset="0"/>
        <a:cs typeface="ヒラギノ角ゴ Pro W3" charset="0"/>
        <a:sym typeface="Gill Sans Light" charset="0"/>
      </a:defRPr>
    </a:lvl6pPr>
    <a:lvl7pPr marL="2743200" algn="l" defTabSz="914400" rtl="0" eaLnBrk="1" latinLnBrk="0" hangingPunct="1">
      <a:defRPr sz="4200" kern="1200">
        <a:solidFill>
          <a:srgbClr val="414141"/>
        </a:solidFill>
        <a:latin typeface="Gill Sans Light" charset="0"/>
        <a:ea typeface="ヒラギノ角ゴ Pro W3" charset="0"/>
        <a:cs typeface="ヒラギノ角ゴ Pro W3" charset="0"/>
        <a:sym typeface="Gill Sans Light" charset="0"/>
      </a:defRPr>
    </a:lvl7pPr>
    <a:lvl8pPr marL="3200400" algn="l" defTabSz="914400" rtl="0" eaLnBrk="1" latinLnBrk="0" hangingPunct="1">
      <a:defRPr sz="4200" kern="1200">
        <a:solidFill>
          <a:srgbClr val="414141"/>
        </a:solidFill>
        <a:latin typeface="Gill Sans Light" charset="0"/>
        <a:ea typeface="ヒラギノ角ゴ Pro W3" charset="0"/>
        <a:cs typeface="ヒラギノ角ゴ Pro W3" charset="0"/>
        <a:sym typeface="Gill Sans Light" charset="0"/>
      </a:defRPr>
    </a:lvl8pPr>
    <a:lvl9pPr marL="3657600" algn="l" defTabSz="914400" rtl="0" eaLnBrk="1" latinLnBrk="0" hangingPunct="1">
      <a:defRPr sz="4200" kern="1200">
        <a:solidFill>
          <a:srgbClr val="414141"/>
        </a:solidFill>
        <a:latin typeface="Gill Sans Light" charset="0"/>
        <a:ea typeface="ヒラギノ角ゴ Pro W3" charset="0"/>
        <a:cs typeface="ヒラギノ角ゴ Pro W3" charset="0"/>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C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2" autoAdjust="0"/>
  </p:normalViewPr>
  <p:slideViewPr>
    <p:cSldViewPr>
      <p:cViewPr varScale="1">
        <p:scale>
          <a:sx n="88" d="100"/>
          <a:sy n="88" d="100"/>
        </p:scale>
        <p:origin x="-1212" y="-12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48E420-ED7E-4FBC-AD1E-0C503F8B7272}" type="datetimeFigureOut">
              <a:rPr lang="en-US" smtClean="0"/>
              <a:t>10/13/2010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65DD4E8-E66D-486E-A62F-78160859DD5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564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790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9232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923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44700"/>
            <a:ext cx="30734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044700"/>
            <a:ext cx="90678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55600" y="6832600"/>
            <a:ext cx="12293600" cy="1257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026" name="Rectangle 2"/>
          <p:cNvSpPr>
            <a:spLocks noGrp="1" noChangeArrowheads="1"/>
          </p:cNvSpPr>
          <p:nvPr>
            <p:ph type="body" idx="1"/>
          </p:nvPr>
        </p:nvSpPr>
        <p:spPr bwMode="auto">
          <a:xfrm>
            <a:off x="355600" y="8077200"/>
            <a:ext cx="12293600" cy="12065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0242" name="Rectangle 2"/>
          <p:cNvSpPr>
            <a:spLocks noGrp="1" noChangeArrowheads="1"/>
          </p:cNvSpPr>
          <p:nvPr>
            <p:ph type="body" idx="1"/>
          </p:nvPr>
        </p:nvSpPr>
        <p:spPr bwMode="auto">
          <a:xfrm>
            <a:off x="67564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1266" name="Rectangle 2"/>
          <p:cNvSpPr>
            <a:spLocks noGrp="1" noChangeArrowheads="1"/>
          </p:cNvSpPr>
          <p:nvPr>
            <p:ph type="body" idx="1"/>
          </p:nvPr>
        </p:nvSpPr>
        <p:spPr bwMode="auto">
          <a:xfrm>
            <a:off x="355600" y="3187700"/>
            <a:ext cx="12293600" cy="5842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2290" name="Rectangle 2"/>
          <p:cNvSpPr>
            <a:spLocks noGrp="1" noChangeArrowheads="1"/>
          </p:cNvSpPr>
          <p:nvPr>
            <p:ph type="body" idx="1"/>
          </p:nvPr>
        </p:nvSpPr>
        <p:spPr bwMode="auto">
          <a:xfrm>
            <a:off x="3556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3314" name="Rectangle 2"/>
          <p:cNvSpPr>
            <a:spLocks noGrp="1" noChangeArrowheads="1"/>
          </p:cNvSpPr>
          <p:nvPr>
            <p:ph type="body" idx="1"/>
          </p:nvPr>
        </p:nvSpPr>
        <p:spPr bwMode="auto">
          <a:xfrm>
            <a:off x="3556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355600" y="254000"/>
            <a:ext cx="12293600" cy="92329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35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1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397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778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35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692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149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0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355600" y="1384300"/>
            <a:ext cx="5892800" cy="35052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9458" name="Rectangle 2"/>
          <p:cNvSpPr>
            <a:spLocks noGrp="1" noChangeArrowheads="1"/>
          </p:cNvSpPr>
          <p:nvPr>
            <p:ph type="body" idx="1"/>
          </p:nvPr>
        </p:nvSpPr>
        <p:spPr bwMode="auto">
          <a:xfrm>
            <a:off x="355600" y="4876800"/>
            <a:ext cx="58928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270000" y="5029200"/>
            <a:ext cx="10464800" cy="11303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2050" name="Rectangle 2"/>
          <p:cNvSpPr>
            <a:spLocks noGrp="1" noChangeArrowheads="1"/>
          </p:cNvSpPr>
          <p:nvPr>
            <p:ph type="title"/>
          </p:nvPr>
        </p:nvSpPr>
        <p:spPr bwMode="auto">
          <a:xfrm>
            <a:off x="1270000" y="1638300"/>
            <a:ext cx="10464800" cy="3302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2pPr>
      <a:lvl3pPr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3pPr>
      <a:lvl4pPr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4pPr>
      <a:lvl5pPr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 W3" charset="0"/>
          <a:cs typeface="ヒラギノ角ゴ Pro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5600" y="2044700"/>
            <a:ext cx="12293600" cy="32385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3074" name="Rectangle 2"/>
          <p:cNvSpPr>
            <a:spLocks noGrp="1" noChangeArrowheads="1"/>
          </p:cNvSpPr>
          <p:nvPr>
            <p:ph type="body" idx="1"/>
          </p:nvPr>
        </p:nvSpPr>
        <p:spPr bwMode="auto">
          <a:xfrm>
            <a:off x="355600" y="5270500"/>
            <a:ext cx="122936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55600" y="1384300"/>
            <a:ext cx="5892800" cy="35052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4098" name="Rectangle 2"/>
          <p:cNvSpPr>
            <a:spLocks noGrp="1" noChangeArrowheads="1"/>
          </p:cNvSpPr>
          <p:nvPr>
            <p:ph type="body" idx="1"/>
          </p:nvPr>
        </p:nvSpPr>
        <p:spPr bwMode="auto">
          <a:xfrm>
            <a:off x="355600" y="4876800"/>
            <a:ext cx="58928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355600" y="3225800"/>
            <a:ext cx="12293600" cy="330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55600" y="7416800"/>
            <a:ext cx="12293600" cy="1282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5600" y="7416800"/>
            <a:ext cx="12293600" cy="1282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8194" name="Rectangle 2"/>
          <p:cNvSpPr>
            <a:spLocks noGrp="1" noChangeArrowheads="1"/>
          </p:cNvSpPr>
          <p:nvPr>
            <p:ph type="body" idx="1"/>
          </p:nvPr>
        </p:nvSpPr>
        <p:spPr bwMode="auto">
          <a:xfrm>
            <a:off x="355600" y="3187700"/>
            <a:ext cx="122936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355600" y="6832600"/>
            <a:ext cx="12293600" cy="1257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9218" name="Rectangle 2"/>
          <p:cNvSpPr>
            <a:spLocks noGrp="1" noChangeArrowheads="1"/>
          </p:cNvSpPr>
          <p:nvPr>
            <p:ph type="body" idx="1"/>
          </p:nvPr>
        </p:nvSpPr>
        <p:spPr bwMode="auto">
          <a:xfrm>
            <a:off x="355600" y="8077200"/>
            <a:ext cx="12293600" cy="12065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 W3" charset="0"/>
          <a:cs typeface="ヒラギノ角ゴ Pro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625600" y="609600"/>
            <a:ext cx="10998200" cy="6667500"/>
          </a:xfrm>
          <a:ln/>
        </p:spPr>
        <p:txBody>
          <a:bodyPr rIns="457200" anchor="t"/>
          <a:lstStyle/>
          <a:p>
            <a:pPr algn="r"/>
            <a:r>
              <a:rPr lang="en-US" sz="8000" dirty="0">
                <a:solidFill>
                  <a:srgbClr val="0E1622"/>
                </a:solidFill>
                <a:latin typeface="Helvetica Neue Light" charset="0"/>
                <a:ea typeface="Helvetica Neue Light" charset="0"/>
                <a:cs typeface="Helvetica Neue Light" charset="0"/>
                <a:sym typeface="Helvetica Neue Light" charset="0"/>
              </a:rPr>
              <a:t>Using  Longitudinal Data Systems for Program Improvement, </a:t>
            </a:r>
            <a:r>
              <a:rPr lang="en-US" sz="8000" dirty="0" smtClean="0">
                <a:solidFill>
                  <a:srgbClr val="0E1622"/>
                </a:solidFill>
                <a:latin typeface="Helvetica Neue Light" charset="0"/>
                <a:ea typeface="Helvetica Neue Light" charset="0"/>
                <a:cs typeface="Helvetica Neue Light" charset="0"/>
                <a:sym typeface="Helvetica Neue Light" charset="0"/>
              </a:rPr>
              <a:t>Accountability,</a:t>
            </a:r>
            <a:br>
              <a:rPr lang="en-US" sz="8000" dirty="0" smtClean="0">
                <a:solidFill>
                  <a:srgbClr val="0E1622"/>
                </a:solidFill>
                <a:latin typeface="Helvetica Neue Light" charset="0"/>
                <a:ea typeface="Helvetica Neue Light" charset="0"/>
                <a:cs typeface="Helvetica Neue Light" charset="0"/>
                <a:sym typeface="Helvetica Neue Light" charset="0"/>
              </a:rPr>
            </a:br>
            <a:r>
              <a:rPr lang="en-US" sz="8000" dirty="0" smtClean="0">
                <a:solidFill>
                  <a:srgbClr val="0E1622"/>
                </a:solidFill>
                <a:latin typeface="Helvetica Neue Light" charset="0"/>
                <a:ea typeface="Helvetica Neue Light" charset="0"/>
                <a:cs typeface="Helvetica Neue Light" charset="0"/>
                <a:sym typeface="Helvetica Neue Light" charset="0"/>
              </a:rPr>
              <a:t>and Research</a:t>
            </a:r>
            <a:endParaRPr lang="en-US" sz="8000" dirty="0">
              <a:solidFill>
                <a:srgbClr val="0E1622"/>
              </a:solidFill>
              <a:latin typeface="Helvetica Neue Light" charset="0"/>
              <a:sym typeface="Helvetica Neue Light" charset="0"/>
            </a:endParaRPr>
          </a:p>
        </p:txBody>
      </p:sp>
      <p:pic>
        <p:nvPicPr>
          <p:cNvPr id="20482" name="Picture 2"/>
          <p:cNvPicPr>
            <a:picLocks noChangeAspect="1" noChangeArrowheads="1"/>
          </p:cNvPicPr>
          <p:nvPr/>
        </p:nvPicPr>
        <p:blipFill>
          <a:blip r:embed="rId3" cstate="print"/>
          <a:srcRect/>
          <a:stretch>
            <a:fillRect/>
          </a:stretch>
        </p:blipFill>
        <p:spPr bwMode="auto">
          <a:xfrm>
            <a:off x="8128000" y="8470900"/>
            <a:ext cx="4508500" cy="998538"/>
          </a:xfrm>
          <a:prstGeom prst="rect">
            <a:avLst/>
          </a:prstGeom>
          <a:noFill/>
          <a:ln w="12700" cap="flat">
            <a:noFill/>
            <a:miter lim="800000"/>
            <a:headEnd/>
            <a:tailEnd/>
          </a:ln>
        </p:spPr>
      </p:pic>
      <p:sp>
        <p:nvSpPr>
          <p:cNvPr id="4" name="Rectangle 1"/>
          <p:cNvSpPr txBox="1">
            <a:spLocks noChangeArrowheads="1"/>
          </p:cNvSpPr>
          <p:nvPr/>
        </p:nvSpPr>
        <p:spPr bwMode="auto">
          <a:xfrm>
            <a:off x="6197600" y="7086600"/>
            <a:ext cx="6731000" cy="749300"/>
          </a:xfrm>
          <a:prstGeom prst="rect">
            <a:avLst/>
          </a:prstGeom>
          <a:noFill/>
          <a:ln w="12700">
            <a:noFill/>
            <a:miter lim="800000"/>
            <a:headEnd/>
            <a:tailEnd/>
          </a:ln>
          <a:effectLst/>
        </p:spPr>
        <p:txBody>
          <a:bodyPr vert="horz" wrap="square" lIns="50800" tIns="50800" rIns="457200" bIns="5080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800" kern="0" dirty="0" smtClean="0">
                <a:solidFill>
                  <a:srgbClr val="000000"/>
                </a:solidFill>
                <a:latin typeface="Gill Sans" charset="0"/>
                <a:ea typeface="Gill Sans" charset="0"/>
                <a:cs typeface="Gill Sans" charset="0"/>
                <a:sym typeface="Gill Sans" charset="0"/>
              </a:rPr>
              <a:t>CADREI, October 19, 2010</a:t>
            </a:r>
            <a:endParaRPr kumimoji="0" lang="en-US" sz="3800" b="0" i="0" u="none" strike="noStrike" kern="0" cap="none" spc="0" normalizeH="0" baseline="0" noProof="0" dirty="0">
              <a:ln>
                <a:noFill/>
              </a:ln>
              <a:solidFill>
                <a:srgbClr val="000000"/>
              </a:solidFill>
              <a:effectLst/>
              <a:uLnTx/>
              <a:uFillTx/>
              <a:latin typeface="Gill Sans" charset="0"/>
              <a:ea typeface="+mj-ea"/>
              <a:cs typeface="+mj-cs"/>
              <a:sym typeface="Gill Sans"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body" idx="1"/>
          </p:nvPr>
        </p:nvSpPr>
        <p:spPr>
          <a:xfrm>
            <a:off x="5334000" y="4127500"/>
            <a:ext cx="7531100" cy="1206500"/>
          </a:xfrm>
          <a:ln/>
        </p:spPr>
        <p:txBody>
          <a:bodyPr rIns="457200"/>
          <a:lstStyle/>
          <a:p>
            <a:pPr algn="l">
              <a:tabLst>
                <a:tab pos="57150" algn="l"/>
              </a:tabLst>
            </a:pPr>
            <a:r>
              <a:rPr lang="en-US" sz="6200" dirty="0">
                <a:latin typeface="Helvetica Neue" charset="0"/>
                <a:ea typeface="Helvetica Neue" charset="0"/>
                <a:cs typeface="Helvetica Neue" charset="0"/>
                <a:sym typeface="Helvetica Neue" charset="0"/>
              </a:rPr>
              <a:t>Multiple measures. </a:t>
            </a:r>
            <a:endParaRPr lang="en-US" sz="6200" dirty="0">
              <a:latin typeface="Helvetica Neue" charset="0"/>
              <a:sym typeface="Helvetica Neue" charset="0"/>
            </a:endParaRPr>
          </a:p>
        </p:txBody>
      </p:sp>
      <p:sp>
        <p:nvSpPr>
          <p:cNvPr id="28675" name="Rectangle 3"/>
          <p:cNvSpPr>
            <a:spLocks/>
          </p:cNvSpPr>
          <p:nvPr/>
        </p:nvSpPr>
        <p:spPr bwMode="auto">
          <a:xfrm>
            <a:off x="1689100" y="723900"/>
            <a:ext cx="1816100" cy="3606800"/>
          </a:xfrm>
          <a:prstGeom prst="rect">
            <a:avLst/>
          </a:prstGeom>
          <a:noFill/>
          <a:ln w="12700" cap="flat">
            <a:noFill/>
            <a:miter lim="800000"/>
            <a:headEnd type="none" w="med" len="med"/>
            <a:tailEnd type="none" w="med" len="med"/>
          </a:ln>
        </p:spPr>
        <p:txBody>
          <a:bodyPr lIns="0" tIns="0" rIns="457200" bIns="0"/>
          <a:lstStyle/>
          <a:p>
            <a:pPr algn="l">
              <a:spcBef>
                <a:spcPts val="2500"/>
              </a:spcBef>
              <a:tabLst>
                <a:tab pos="57150" algn="l"/>
              </a:tabLst>
            </a:pPr>
            <a:r>
              <a:rPr lang="en-US" sz="28800">
                <a:solidFill>
                  <a:schemeClr val="tx1"/>
                </a:solidFill>
                <a:latin typeface="Book Antiqua" charset="0"/>
                <a:ea typeface="Book Antiqua" charset="0"/>
                <a:cs typeface="Book Antiqua" charset="0"/>
                <a:sym typeface="Book Antiqua" charset="0"/>
              </a:rPr>
              <a:t>6</a:t>
            </a:r>
          </a:p>
        </p:txBody>
      </p:sp>
      <p:pic>
        <p:nvPicPr>
          <p:cNvPr id="28676" name="Picture 4"/>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
        <p:nvSpPr>
          <p:cNvPr id="6" name="Rectangle 2"/>
          <p:cNvSpPr>
            <a:spLocks/>
          </p:cNvSpPr>
          <p:nvPr/>
        </p:nvSpPr>
        <p:spPr bwMode="auto">
          <a:xfrm>
            <a:off x="0" y="381000"/>
            <a:ext cx="13436600" cy="838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dirty="0">
                <a:solidFill>
                  <a:srgbClr val="384961"/>
                </a:solidFill>
                <a:latin typeface="Gill Sans" charset="0"/>
                <a:ea typeface="Gill Sans" charset="0"/>
                <a:cs typeface="Gill Sans" charset="0"/>
                <a:sym typeface="Gill Sans" charset="0"/>
              </a:rPr>
              <a:t>Higher Education Task Force on Teacher Preparation</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body" idx="1"/>
          </p:nvPr>
        </p:nvSpPr>
        <p:spPr>
          <a:xfrm>
            <a:off x="4826000" y="3479800"/>
            <a:ext cx="8229600" cy="3683000"/>
          </a:xfrm>
          <a:ln/>
        </p:spPr>
        <p:txBody>
          <a:bodyPr rIns="457200"/>
          <a:lstStyle/>
          <a:p>
            <a:pPr algn="l">
              <a:lnSpc>
                <a:spcPct val="90000"/>
              </a:lnSpc>
              <a:tabLst>
                <a:tab pos="57150" algn="l"/>
              </a:tabLst>
            </a:pPr>
            <a:r>
              <a:rPr lang="en-US" sz="5900" dirty="0">
                <a:latin typeface="Helvetica Neue" charset="0"/>
                <a:ea typeface="Helvetica Neue" charset="0"/>
                <a:cs typeface="Helvetica Neue" charset="0"/>
                <a:sym typeface="Helvetica Neue" charset="0"/>
              </a:rPr>
              <a:t>Underperforming preparation programs should be given the opportunity to improve.</a:t>
            </a:r>
            <a:endParaRPr lang="en-US" sz="5900" dirty="0">
              <a:latin typeface="Helvetica Neue" charset="0"/>
              <a:sym typeface="Helvetica Neue" charset="0"/>
            </a:endParaRPr>
          </a:p>
        </p:txBody>
      </p:sp>
      <p:sp>
        <p:nvSpPr>
          <p:cNvPr id="29699" name="Rectangle 3"/>
          <p:cNvSpPr>
            <a:spLocks/>
          </p:cNvSpPr>
          <p:nvPr/>
        </p:nvSpPr>
        <p:spPr bwMode="auto">
          <a:xfrm>
            <a:off x="3810000" y="457200"/>
            <a:ext cx="1816100" cy="3606800"/>
          </a:xfrm>
          <a:prstGeom prst="rect">
            <a:avLst/>
          </a:prstGeom>
          <a:noFill/>
          <a:ln w="12700" cap="flat">
            <a:noFill/>
            <a:miter lim="800000"/>
            <a:headEnd type="none" w="med" len="med"/>
            <a:tailEnd type="none" w="med" len="med"/>
          </a:ln>
        </p:spPr>
        <p:txBody>
          <a:bodyPr lIns="0" tIns="0" rIns="457200" bIns="0"/>
          <a:lstStyle/>
          <a:p>
            <a:pPr algn="l">
              <a:spcBef>
                <a:spcPts val="2500"/>
              </a:spcBef>
              <a:tabLst>
                <a:tab pos="57150" algn="l"/>
              </a:tabLst>
            </a:pPr>
            <a:r>
              <a:rPr lang="en-US" sz="28800">
                <a:solidFill>
                  <a:schemeClr val="tx1"/>
                </a:solidFill>
                <a:latin typeface="Book Antiqua" charset="0"/>
                <a:ea typeface="Book Antiqua" charset="0"/>
                <a:cs typeface="Book Antiqua" charset="0"/>
                <a:sym typeface="Book Antiqua" charset="0"/>
              </a:rPr>
              <a:t>7</a:t>
            </a:r>
          </a:p>
        </p:txBody>
      </p:sp>
      <p:pic>
        <p:nvPicPr>
          <p:cNvPr id="29700" name="Picture 4"/>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
        <p:nvSpPr>
          <p:cNvPr id="6" name="Rectangle 2"/>
          <p:cNvSpPr>
            <a:spLocks/>
          </p:cNvSpPr>
          <p:nvPr/>
        </p:nvSpPr>
        <p:spPr bwMode="auto">
          <a:xfrm>
            <a:off x="0" y="381000"/>
            <a:ext cx="13436600" cy="838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dirty="0">
                <a:solidFill>
                  <a:srgbClr val="384961"/>
                </a:solidFill>
                <a:latin typeface="Gill Sans" charset="0"/>
                <a:ea typeface="Gill Sans" charset="0"/>
                <a:cs typeface="Gill Sans" charset="0"/>
                <a:sym typeface="Gill Sans" charset="0"/>
              </a:rPr>
              <a:t>Higher Education Task Force on Teacher Preparation</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body" idx="1"/>
          </p:nvPr>
        </p:nvSpPr>
        <p:spPr>
          <a:xfrm>
            <a:off x="419100" y="3136900"/>
            <a:ext cx="9893300" cy="3111500"/>
          </a:xfrm>
          <a:ln/>
        </p:spPr>
        <p:txBody>
          <a:bodyPr rIns="457200"/>
          <a:lstStyle/>
          <a:p>
            <a:pPr algn="l">
              <a:lnSpc>
                <a:spcPct val="90000"/>
              </a:lnSpc>
              <a:tabLst>
                <a:tab pos="57150" algn="l"/>
              </a:tabLst>
            </a:pPr>
            <a:r>
              <a:rPr lang="en-US" sz="24000" dirty="0">
                <a:latin typeface="Helvetica Neue" charset="0"/>
                <a:ea typeface="Helvetica Neue" charset="0"/>
                <a:cs typeface="Helvetica Neue" charset="0"/>
                <a:sym typeface="Helvetica Neue" charset="0"/>
              </a:rPr>
              <a:t>Florida</a:t>
            </a:r>
            <a:endParaRPr lang="en-US" sz="24000" dirty="0">
              <a:latin typeface="Helvetica Neue" charset="0"/>
              <a:sym typeface="Helvetica Neue" charset="0"/>
            </a:endParaRPr>
          </a:p>
        </p:txBody>
      </p:sp>
      <p:pic>
        <p:nvPicPr>
          <p:cNvPr id="31746" name="Picture 2"/>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69900" y="1981200"/>
            <a:ext cx="11226800" cy="3937000"/>
          </a:xfrm>
          <a:ln/>
        </p:spPr>
        <p:txBody>
          <a:bodyPr rIns="457200" anchor="t"/>
          <a:lstStyle/>
          <a:p>
            <a:pPr>
              <a:lnSpc>
                <a:spcPct val="90000"/>
              </a:lnSpc>
            </a:pPr>
            <a:r>
              <a:rPr lang="en-US" sz="14400">
                <a:solidFill>
                  <a:srgbClr val="599C2B"/>
                </a:solidFill>
              </a:rPr>
              <a:t>What we Know</a:t>
            </a:r>
          </a:p>
        </p:txBody>
      </p:sp>
      <p:pic>
        <p:nvPicPr>
          <p:cNvPr id="32770" name="Picture 2"/>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srcRect/>
          <a:stretch>
            <a:fillRect/>
          </a:stretch>
        </p:blipFill>
        <p:spPr bwMode="auto">
          <a:xfrm>
            <a:off x="406400" y="8534400"/>
            <a:ext cx="4221791" cy="935038"/>
          </a:xfrm>
          <a:prstGeom prst="rect">
            <a:avLst/>
          </a:prstGeom>
          <a:noFill/>
          <a:ln w="12700" cap="flat">
            <a:noFill/>
            <a:miter lim="800000"/>
            <a:headEnd/>
            <a:tailEnd/>
          </a:ln>
        </p:spPr>
      </p:pic>
      <p:pic>
        <p:nvPicPr>
          <p:cNvPr id="6" name="Content Placeholder 5" descr="Pathways_green.png"/>
          <p:cNvPicPr>
            <a:picLocks noGrp="1" noChangeAspect="1"/>
          </p:cNvPicPr>
          <p:nvPr>
            <p:ph idx="1"/>
          </p:nvPr>
        </p:nvPicPr>
        <p:blipFill>
          <a:blip r:embed="rId4" cstate="print"/>
          <a:stretch>
            <a:fillRect/>
          </a:stretch>
        </p:blipFill>
        <p:spPr>
          <a:xfrm>
            <a:off x="1397000" y="1143000"/>
            <a:ext cx="10056618" cy="7586812"/>
          </a:xfrm>
        </p:spPr>
      </p:pic>
      <p:sp>
        <p:nvSpPr>
          <p:cNvPr id="33793" name="Rectangle 1"/>
          <p:cNvSpPr>
            <a:spLocks noGrp="1" noChangeArrowheads="1"/>
          </p:cNvSpPr>
          <p:nvPr>
            <p:ph type="title"/>
          </p:nvPr>
        </p:nvSpPr>
        <p:spPr>
          <a:xfrm>
            <a:off x="330200" y="279400"/>
            <a:ext cx="9144000" cy="939800"/>
          </a:xfrm>
          <a:ln/>
        </p:spPr>
        <p:txBody>
          <a:bodyPr/>
          <a:lstStyle/>
          <a:p>
            <a:r>
              <a:rPr lang="en-US" sz="6500" dirty="0">
                <a:solidFill>
                  <a:srgbClr val="599C2B"/>
                </a:solidFill>
                <a:latin typeface="Gill Sans" charset="0"/>
                <a:ea typeface="Gill Sans" charset="0"/>
                <a:cs typeface="Gill Sans" charset="0"/>
                <a:sym typeface="Gill Sans" charset="0"/>
              </a:rPr>
              <a:t>Multiple Pathways</a:t>
            </a:r>
            <a:endParaRPr lang="en-US" sz="6500" dirty="0">
              <a:solidFill>
                <a:srgbClr val="599C2B"/>
              </a:solidFill>
              <a:latin typeface="Gill Sans" charset="0"/>
              <a:sym typeface="Gill Sans" charset="0"/>
            </a:endParaRPr>
          </a:p>
        </p:txBody>
      </p:sp>
      <p:sp>
        <p:nvSpPr>
          <p:cNvPr id="5" name="Rectangle 1"/>
          <p:cNvSpPr txBox="1">
            <a:spLocks noChangeArrowheads="1"/>
          </p:cNvSpPr>
          <p:nvPr/>
        </p:nvSpPr>
        <p:spPr bwMode="auto">
          <a:xfrm>
            <a:off x="6350000" y="8915400"/>
            <a:ext cx="5410200" cy="457200"/>
          </a:xfrm>
          <a:prstGeom prst="rect">
            <a:avLst/>
          </a:prstGeom>
          <a:noFill/>
          <a:ln w="12700">
            <a:noFill/>
            <a:miter lim="800000"/>
            <a:headEnd/>
            <a:tailEnd/>
          </a:ln>
          <a:effectLst/>
        </p:spPr>
        <p:txBody>
          <a:bodyPr vert="horz" wrap="square" lIns="50800" tIns="50800" rIns="457200" bIns="50800" numCol="1" anchor="t" anchorCtr="0" compatLnSpc="1">
            <a:prstTxWarp prst="textNoShape">
              <a:avLst/>
            </a:prstTxWarp>
          </a:bodyPr>
          <a:lstStyle/>
          <a:p>
            <a:pPr marL="0" marR="0" lvl="0" indent="0" algn="r" defTabSz="914400" rtl="0" eaLnBrk="1" fontAlgn="base" latinLnBrk="0" hangingPunct="1">
              <a:lnSpc>
                <a:spcPct val="90000"/>
              </a:lnSpc>
              <a:spcBef>
                <a:spcPct val="0"/>
              </a:spcBef>
              <a:spcAft>
                <a:spcPct val="0"/>
              </a:spcAft>
              <a:buClrTx/>
              <a:buSzTx/>
              <a:buFontTx/>
              <a:buNone/>
              <a:tabLst/>
              <a:defRPr/>
            </a:pPr>
            <a:r>
              <a:rPr lang="en-US" sz="2400" i="1" kern="0" dirty="0" smtClean="0">
                <a:solidFill>
                  <a:srgbClr val="000000"/>
                </a:solidFill>
                <a:latin typeface="Gill Sans" charset="0"/>
                <a:ea typeface="Gill Sans" charset="0"/>
                <a:cs typeface="Gill Sans" charset="0"/>
                <a:sym typeface="Gill Sans" charset="0"/>
              </a:rPr>
              <a:t>Larry G. Daniel, UNF</a:t>
            </a:r>
            <a:endParaRPr kumimoji="0" lang="en-US" sz="2400" b="0" i="1" u="none" strike="noStrike" kern="0" cap="none" spc="0" normalizeH="0" baseline="0" noProof="0" dirty="0">
              <a:ln>
                <a:noFill/>
              </a:ln>
              <a:solidFill>
                <a:srgbClr val="000000"/>
              </a:solidFill>
              <a:effectLst/>
              <a:uLnTx/>
              <a:uFillTx/>
              <a:latin typeface="Gill Sans" charset="0"/>
              <a:ea typeface="+mj-ea"/>
              <a:cs typeface="+mj-cs"/>
              <a:sym typeface="Gill Sans"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55600" y="279400"/>
            <a:ext cx="11150600" cy="1244600"/>
          </a:xfrm>
          <a:ln/>
        </p:spPr>
        <p:txBody>
          <a:bodyPr/>
          <a:lstStyle/>
          <a:p>
            <a:r>
              <a:rPr lang="en-US">
                <a:solidFill>
                  <a:srgbClr val="599C2B"/>
                </a:solidFill>
                <a:latin typeface="Gill Sans" charset="0"/>
                <a:ea typeface="Gill Sans" charset="0"/>
                <a:cs typeface="Gill Sans" charset="0"/>
                <a:sym typeface="Gill Sans" charset="0"/>
              </a:rPr>
              <a:t>What we Know:</a:t>
            </a:r>
            <a:endParaRPr lang="en-US">
              <a:solidFill>
                <a:srgbClr val="599C2B"/>
              </a:solidFill>
              <a:latin typeface="Gill Sans" charset="0"/>
              <a:sym typeface="Gill Sans" charset="0"/>
            </a:endParaRPr>
          </a:p>
        </p:txBody>
      </p:sp>
      <p:sp>
        <p:nvSpPr>
          <p:cNvPr id="34818" name="Rectangle 2"/>
          <p:cNvSpPr>
            <a:spLocks/>
          </p:cNvSpPr>
          <p:nvPr/>
        </p:nvSpPr>
        <p:spPr bwMode="auto">
          <a:xfrm>
            <a:off x="1320800" y="2438400"/>
            <a:ext cx="10210800" cy="5918200"/>
          </a:xfrm>
          <a:prstGeom prst="rect">
            <a:avLst/>
          </a:prstGeom>
          <a:noFill/>
          <a:ln w="12700" cap="flat">
            <a:noFill/>
            <a:miter lim="800000"/>
            <a:headEnd type="none" w="med" len="med"/>
            <a:tailEnd type="none" w="med" len="med"/>
          </a:ln>
        </p:spPr>
        <p:txBody>
          <a:bodyPr lIns="0" tIns="0" rIns="457200" bIns="0"/>
          <a:lstStyle/>
          <a:p>
            <a:pPr algn="l">
              <a:lnSpc>
                <a:spcPct val="80000"/>
              </a:lnSpc>
              <a:spcBef>
                <a:spcPts val="1400"/>
              </a:spcBef>
              <a:spcAft>
                <a:spcPts val="600"/>
              </a:spcAft>
            </a:pPr>
            <a:r>
              <a:rPr lang="en-US" sz="14000" dirty="0">
                <a:solidFill>
                  <a:srgbClr val="447922"/>
                </a:solidFill>
                <a:latin typeface="Gill Sans" charset="0"/>
                <a:ea typeface="Gill Sans" charset="0"/>
                <a:cs typeface="Gill Sans" charset="0"/>
                <a:sym typeface="Gill Sans" charset="0"/>
              </a:rPr>
              <a:t>We won...</a:t>
            </a:r>
          </a:p>
          <a:p>
            <a:pPr>
              <a:lnSpc>
                <a:spcPct val="80000"/>
              </a:lnSpc>
              <a:spcBef>
                <a:spcPts val="1800"/>
              </a:spcBef>
            </a:pPr>
            <a:r>
              <a:rPr lang="en-US" sz="18000" dirty="0">
                <a:solidFill>
                  <a:srgbClr val="447922"/>
                </a:solidFill>
                <a:latin typeface="Gill Sans" charset="0"/>
                <a:ea typeface="Gill Sans" charset="0"/>
                <a:cs typeface="Gill Sans" charset="0"/>
                <a:sym typeface="Gill Sans" charset="0"/>
              </a:rPr>
              <a:t> RTTT</a:t>
            </a:r>
          </a:p>
          <a:p>
            <a:pPr algn="r">
              <a:lnSpc>
                <a:spcPct val="80000"/>
              </a:lnSpc>
            </a:pPr>
            <a:r>
              <a:rPr lang="en-US" sz="14000" dirty="0">
                <a:solidFill>
                  <a:srgbClr val="447922"/>
                </a:solidFill>
                <a:latin typeface="Gill Sans" charset="0"/>
                <a:ea typeface="Gill Sans" charset="0"/>
                <a:cs typeface="Gill Sans" charset="0"/>
                <a:sym typeface="Gill Sans" charset="0"/>
              </a:rPr>
              <a:t>so...</a:t>
            </a:r>
          </a:p>
        </p:txBody>
      </p:sp>
      <p:pic>
        <p:nvPicPr>
          <p:cNvPr id="34819"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73100" y="2743200"/>
            <a:ext cx="10401300" cy="3683000"/>
          </a:xfrm>
          <a:ln/>
          <a:effectLst>
            <a:outerShdw dist="12700" dir="21120118" algn="ctr" rotWithShape="0">
              <a:schemeClr val="bg2">
                <a:alpha val="89999"/>
              </a:schemeClr>
            </a:outerShdw>
          </a:effectLst>
        </p:spPr>
        <p:txBody>
          <a:bodyPr/>
          <a:lstStyle/>
          <a:p>
            <a:pPr marL="685800" indent="-685800" algn="l">
              <a:buClr>
                <a:srgbClr val="599D2C"/>
              </a:buClr>
              <a:buFontTx/>
              <a:buChar char="•"/>
            </a:pPr>
            <a:r>
              <a:rPr lang="en-US" sz="4600" dirty="0">
                <a:solidFill>
                  <a:srgbClr val="000000"/>
                </a:solidFill>
              </a:rPr>
              <a:t>50% of a teacher's evaluation </a:t>
            </a:r>
            <a:r>
              <a:rPr lang="en-US" sz="4600" dirty="0" smtClean="0">
                <a:solidFill>
                  <a:srgbClr val="000000"/>
                </a:solidFill>
              </a:rPr>
              <a:t>must be </a:t>
            </a:r>
            <a:r>
              <a:rPr lang="en-US" sz="4600" dirty="0">
                <a:solidFill>
                  <a:srgbClr val="000000"/>
                </a:solidFill>
              </a:rPr>
              <a:t>based on student growth</a:t>
            </a:r>
          </a:p>
          <a:p>
            <a:pPr marL="1736725" lvl="1" indent="-593725" algn="l">
              <a:spcBef>
                <a:spcPts val="1400"/>
              </a:spcBef>
              <a:buClr>
                <a:srgbClr val="599D2C"/>
              </a:buClr>
              <a:buFontTx/>
              <a:buChar char="•"/>
            </a:pPr>
            <a:r>
              <a:rPr lang="en-US" sz="4600" dirty="0">
                <a:solidFill>
                  <a:srgbClr val="000000"/>
                </a:solidFill>
              </a:rPr>
              <a:t>40% state VA model</a:t>
            </a:r>
          </a:p>
          <a:p>
            <a:pPr marL="1736725" lvl="1" indent="-593725" algn="l">
              <a:spcBef>
                <a:spcPts val="1400"/>
              </a:spcBef>
              <a:buClr>
                <a:srgbClr val="599D2C"/>
              </a:buClr>
              <a:buFontTx/>
              <a:buChar char="•"/>
            </a:pPr>
            <a:r>
              <a:rPr lang="en-US" sz="4600" dirty="0">
                <a:solidFill>
                  <a:srgbClr val="000000"/>
                </a:solidFill>
              </a:rPr>
              <a:t>10% local</a:t>
            </a:r>
          </a:p>
        </p:txBody>
      </p:sp>
      <p:pic>
        <p:nvPicPr>
          <p:cNvPr id="35843"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grpSp>
        <p:nvGrpSpPr>
          <p:cNvPr id="6" name="Group 5"/>
          <p:cNvGrpSpPr/>
          <p:nvPr/>
        </p:nvGrpSpPr>
        <p:grpSpPr>
          <a:xfrm>
            <a:off x="939800" y="431800"/>
            <a:ext cx="8610600" cy="1549400"/>
            <a:chOff x="939800" y="431800"/>
            <a:chExt cx="8610600" cy="1549400"/>
          </a:xfrm>
        </p:grpSpPr>
        <p:sp>
          <p:nvSpPr>
            <p:cNvPr id="35841" name="Rectangle 1"/>
            <p:cNvSpPr>
              <a:spLocks noGrp="1" noChangeArrowheads="1"/>
            </p:cNvSpPr>
            <p:nvPr>
              <p:ph type="title"/>
            </p:nvPr>
          </p:nvSpPr>
          <p:spPr>
            <a:xfrm>
              <a:off x="952500" y="431800"/>
              <a:ext cx="8597900" cy="787400"/>
            </a:xfrm>
            <a:ln/>
          </p:spPr>
          <p:txBody>
            <a:bodyPr anchor="t"/>
            <a:lstStyle/>
            <a:p>
              <a:pPr algn="l">
                <a:lnSpc>
                  <a:spcPct val="60000"/>
                </a:lnSpc>
              </a:pPr>
              <a:r>
                <a:rPr lang="en-US" dirty="0">
                  <a:solidFill>
                    <a:srgbClr val="599C2B"/>
                  </a:solidFill>
                  <a:latin typeface="Gill Sans" charset="0"/>
                  <a:ea typeface="Gill Sans" charset="0"/>
                  <a:cs typeface="Gill Sans" charset="0"/>
                  <a:sym typeface="Gill Sans" charset="0"/>
                </a:rPr>
                <a:t>W</a:t>
              </a:r>
              <a:r>
                <a:rPr lang="en-US" dirty="0" smtClean="0">
                  <a:solidFill>
                    <a:srgbClr val="599C2B"/>
                  </a:solidFill>
                  <a:latin typeface="Gill Sans" charset="0"/>
                  <a:ea typeface="Gill Sans" charset="0"/>
                  <a:cs typeface="Gill Sans" charset="0"/>
                  <a:sym typeface="Gill Sans" charset="0"/>
                </a:rPr>
                <a:t>e won…</a:t>
              </a:r>
              <a:endParaRPr lang="en-US" dirty="0">
                <a:solidFill>
                  <a:srgbClr val="599C2B"/>
                </a:solidFill>
                <a:latin typeface="Gill Sans" charset="0"/>
                <a:sym typeface="Gill Sans" charset="0"/>
              </a:endParaRPr>
            </a:p>
          </p:txBody>
        </p:sp>
        <p:sp>
          <p:nvSpPr>
            <p:cNvPr id="5" name="Rectangle 1"/>
            <p:cNvSpPr txBox="1">
              <a:spLocks noChangeArrowheads="1"/>
            </p:cNvSpPr>
            <p:nvPr/>
          </p:nvSpPr>
          <p:spPr bwMode="auto">
            <a:xfrm>
              <a:off x="939800" y="1219200"/>
              <a:ext cx="8610600" cy="762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0" marR="0" lvl="0" indent="0" algn="r" defTabSz="914400" rtl="0" eaLnBrk="1" fontAlgn="base" latinLnBrk="0" hangingPunct="1">
                <a:lnSpc>
                  <a:spcPct val="60000"/>
                </a:lnSpc>
                <a:spcBef>
                  <a:spcPct val="0"/>
                </a:spcBef>
                <a:spcAft>
                  <a:spcPct val="0"/>
                </a:spcAft>
                <a:buClrTx/>
                <a:buSzTx/>
                <a:buFontTx/>
                <a:buNone/>
                <a:tabLst/>
                <a:defRPr/>
              </a:pPr>
              <a:r>
                <a:rPr kumimoji="0" lang="en-US" sz="7200" b="0" i="0" u="none" strike="noStrike" kern="0" cap="none" spc="0" normalizeH="0" baseline="0" noProof="0" dirty="0" smtClean="0">
                  <a:ln>
                    <a:noFill/>
                  </a:ln>
                  <a:solidFill>
                    <a:srgbClr val="599C2B"/>
                  </a:solidFill>
                  <a:effectLst/>
                  <a:uLnTx/>
                  <a:uFillTx/>
                  <a:latin typeface="Gill Sans" charset="0"/>
                  <a:ea typeface="Gill Sans" charset="0"/>
                  <a:cs typeface="Gill Sans" charset="0"/>
                  <a:sym typeface="Gill Sans" charset="0"/>
                </a:rPr>
                <a:t>RTTT so...</a:t>
              </a:r>
              <a:endParaRPr kumimoji="0" lang="en-US" sz="7200" b="0" i="0" u="none" strike="noStrike" kern="0" cap="none" spc="0" normalizeH="0" baseline="0" noProof="0" dirty="0" smtClean="0">
                <a:ln>
                  <a:noFill/>
                </a:ln>
                <a:solidFill>
                  <a:srgbClr val="599C2B"/>
                </a:solidFill>
                <a:effectLst/>
                <a:uLnTx/>
                <a:uFillTx/>
                <a:latin typeface="Gill Sans" charset="0"/>
                <a:ea typeface="+mj-ea"/>
                <a:cs typeface="+mj-cs"/>
                <a:sym typeface="Gill Sans" charset="0"/>
              </a:endParaRPr>
            </a:p>
          </p:txBody>
        </p:sp>
      </p:gr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p:cNvSpPr>
          <p:nvPr/>
        </p:nvSpPr>
        <p:spPr bwMode="auto">
          <a:xfrm>
            <a:off x="673100" y="6400800"/>
            <a:ext cx="11696700" cy="1511300"/>
          </a:xfrm>
          <a:prstGeom prst="rect">
            <a:avLst/>
          </a:prstGeom>
          <a:noFill/>
          <a:ln w="12700" cap="flat">
            <a:noFill/>
            <a:miter lim="800000"/>
            <a:headEnd type="none" w="med" len="med"/>
            <a:tailEnd type="none" w="med" len="med"/>
          </a:ln>
          <a:effectLst>
            <a:outerShdw dist="12700" dir="21120118" algn="ctr" rotWithShape="0">
              <a:schemeClr val="bg2">
                <a:alpha val="89999"/>
              </a:schemeClr>
            </a:outerShdw>
          </a:effectLst>
        </p:spPr>
        <p:txBody>
          <a:bodyPr lIns="0" tIns="0" rIns="0" bIns="0"/>
          <a:lstStyle/>
          <a:p>
            <a:pPr marL="685800" indent="-685800" algn="l">
              <a:spcBef>
                <a:spcPts val="1000"/>
              </a:spcBef>
              <a:buClr>
                <a:srgbClr val="599D2C"/>
              </a:buClr>
              <a:buSzPct val="100000"/>
              <a:buFont typeface="Gill Sans Light" charset="0"/>
              <a:buChar char="•"/>
            </a:pPr>
            <a:r>
              <a:rPr lang="en-US" sz="4600" dirty="0">
                <a:solidFill>
                  <a:schemeClr val="tx2"/>
                </a:solidFill>
                <a:latin typeface="Gill Sans Light"/>
                <a:ea typeface="Gill Sans Light" charset="0"/>
                <a:cs typeface="Gill Sans Light" charset="0"/>
              </a:rPr>
              <a:t>Assessments must consider students with special needs, absenteeism, mobility</a:t>
            </a:r>
          </a:p>
        </p:txBody>
      </p:sp>
      <p:sp>
        <p:nvSpPr>
          <p:cNvPr id="36867" name="Rectangle 3"/>
          <p:cNvSpPr>
            <a:spLocks/>
          </p:cNvSpPr>
          <p:nvPr/>
        </p:nvSpPr>
        <p:spPr bwMode="auto">
          <a:xfrm>
            <a:off x="673100" y="2133600"/>
            <a:ext cx="9601200" cy="800100"/>
          </a:xfrm>
          <a:prstGeom prst="rect">
            <a:avLst/>
          </a:prstGeom>
          <a:noFill/>
          <a:ln w="12700" cap="flat">
            <a:noFill/>
            <a:miter lim="800000"/>
            <a:headEnd type="none" w="med" len="med"/>
            <a:tailEnd type="none" w="med" len="med"/>
          </a:ln>
          <a:effectLst>
            <a:outerShdw dist="12700" dir="21120118" algn="ctr" rotWithShape="0">
              <a:schemeClr val="bg2">
                <a:alpha val="89999"/>
              </a:schemeClr>
            </a:outerShdw>
          </a:effectLst>
        </p:spPr>
        <p:txBody>
          <a:bodyPr lIns="0" tIns="0" rIns="0" bIns="0"/>
          <a:lstStyle/>
          <a:p>
            <a:pPr marL="685800" indent="-685800" algn="l">
              <a:spcBef>
                <a:spcPts val="2200"/>
              </a:spcBef>
              <a:buClr>
                <a:srgbClr val="599D2C"/>
              </a:buClr>
              <a:buSzPct val="100000"/>
              <a:buFont typeface="Gill Sans Light" charset="0"/>
              <a:buChar char="•"/>
            </a:pPr>
            <a:r>
              <a:rPr lang="en-US" sz="4600" dirty="0">
                <a:solidFill>
                  <a:schemeClr val="tx2"/>
                </a:solidFill>
                <a:ea typeface="Gill Sans Light" charset="0"/>
                <a:cs typeface="Gill Sans Light" charset="0"/>
              </a:rPr>
              <a:t>8 Committees being organized</a:t>
            </a:r>
          </a:p>
        </p:txBody>
      </p:sp>
      <p:sp>
        <p:nvSpPr>
          <p:cNvPr id="36868" name="Rectangle 4"/>
          <p:cNvSpPr>
            <a:spLocks/>
          </p:cNvSpPr>
          <p:nvPr/>
        </p:nvSpPr>
        <p:spPr bwMode="auto">
          <a:xfrm>
            <a:off x="1206500" y="2971799"/>
            <a:ext cx="5219700" cy="3124201"/>
          </a:xfrm>
          <a:prstGeom prst="rect">
            <a:avLst/>
          </a:prstGeom>
          <a:noFill/>
          <a:ln w="12700" cap="flat">
            <a:noFill/>
            <a:miter lim="800000"/>
            <a:headEnd type="none" w="med" len="med"/>
            <a:tailEnd type="none" w="med" len="med"/>
          </a:ln>
          <a:effectLst>
            <a:outerShdw dist="12700" dir="21120118" algn="ctr" rotWithShape="0">
              <a:schemeClr val="bg2">
                <a:alpha val="89999"/>
              </a:schemeClr>
            </a:outerShdw>
          </a:effectLst>
        </p:spPr>
        <p:txBody>
          <a:bodyPr lIns="0" tIns="0" rIns="0" bIns="0"/>
          <a:lstStyle/>
          <a:p>
            <a:pPr marL="533400" indent="-533400" algn="l">
              <a:spcBef>
                <a:spcPts val="1700"/>
              </a:spcBef>
              <a:buClr>
                <a:srgbClr val="599D2C"/>
              </a:buClr>
              <a:buSzPct val="124000"/>
              <a:buFont typeface="Gill Sans" charset="0"/>
              <a:buChar char="•"/>
            </a:pPr>
            <a:r>
              <a:rPr lang="en-US" sz="2100" dirty="0">
                <a:solidFill>
                  <a:schemeClr val="tx2"/>
                </a:solidFill>
                <a:latin typeface="Gill Sans" charset="0"/>
                <a:ea typeface="Gill Sans" charset="0"/>
                <a:cs typeface="Gill Sans" charset="0"/>
                <a:sym typeface="Gill Sans" charset="0"/>
              </a:rPr>
              <a:t>Standards Instructional Teacher </a:t>
            </a:r>
            <a:r>
              <a:rPr lang="en-US" sz="2100" dirty="0" smtClean="0">
                <a:solidFill>
                  <a:schemeClr val="tx2"/>
                </a:solidFill>
                <a:latin typeface="Gill Sans" charset="0"/>
                <a:ea typeface="Gill Sans" charset="0"/>
                <a:cs typeface="Gill Sans" charset="0"/>
                <a:sym typeface="Gill Sans" charset="0"/>
              </a:rPr>
              <a:t> Tool</a:t>
            </a:r>
          </a:p>
          <a:p>
            <a:pPr marL="533400" indent="-533400" algn="l">
              <a:spcBef>
                <a:spcPts val="1700"/>
              </a:spcBef>
              <a:buClr>
                <a:srgbClr val="599D2C"/>
              </a:buClr>
              <a:buSzPct val="124000"/>
              <a:buFont typeface="Gill Sans" charset="0"/>
              <a:buChar char="•"/>
            </a:pPr>
            <a:r>
              <a:rPr lang="en-US" sz="2100" dirty="0" smtClean="0">
                <a:solidFill>
                  <a:schemeClr val="tx2"/>
                </a:solidFill>
                <a:latin typeface="Gill Sans" charset="0"/>
                <a:ea typeface="Gill Sans" charset="0"/>
                <a:cs typeface="Gill Sans" charset="0"/>
                <a:sym typeface="Gill Sans" charset="0"/>
              </a:rPr>
              <a:t>Formative </a:t>
            </a:r>
            <a:r>
              <a:rPr lang="en-US" sz="2100" dirty="0">
                <a:solidFill>
                  <a:schemeClr val="tx2"/>
                </a:solidFill>
                <a:latin typeface="Gill Sans" charset="0"/>
                <a:ea typeface="Gill Sans" charset="0"/>
                <a:cs typeface="Gill Sans" charset="0"/>
                <a:sym typeface="Gill Sans" charset="0"/>
              </a:rPr>
              <a:t>and Interim Assessment </a:t>
            </a:r>
            <a:r>
              <a:rPr lang="en-US" sz="2100" dirty="0" smtClean="0">
                <a:solidFill>
                  <a:schemeClr val="tx2"/>
                </a:solidFill>
                <a:latin typeface="Gill Sans" charset="0"/>
                <a:ea typeface="Gill Sans" charset="0"/>
                <a:cs typeface="Gill Sans" charset="0"/>
                <a:sym typeface="Gill Sans" charset="0"/>
              </a:rPr>
              <a:t>Design</a:t>
            </a:r>
          </a:p>
          <a:p>
            <a:pPr marL="533400" indent="-533400" algn="l">
              <a:spcBef>
                <a:spcPts val="1700"/>
              </a:spcBef>
              <a:buClr>
                <a:srgbClr val="599D2C"/>
              </a:buClr>
              <a:buSzPct val="124000"/>
              <a:buFont typeface="Gill Sans" charset="0"/>
              <a:buChar char="•"/>
            </a:pPr>
            <a:r>
              <a:rPr lang="en-US" sz="2100" dirty="0" smtClean="0">
                <a:solidFill>
                  <a:schemeClr val="tx2"/>
                </a:solidFill>
                <a:latin typeface="Gill Sans" charset="0"/>
                <a:ea typeface="Gill Sans" charset="0"/>
                <a:cs typeface="Gill Sans" charset="0"/>
                <a:sym typeface="Gill Sans" charset="0"/>
              </a:rPr>
              <a:t>District-Developed </a:t>
            </a:r>
            <a:r>
              <a:rPr lang="en-US" sz="2100" dirty="0">
                <a:solidFill>
                  <a:schemeClr val="tx2"/>
                </a:solidFill>
                <a:latin typeface="Gill Sans" charset="0"/>
                <a:ea typeface="Gill Sans" charset="0"/>
                <a:cs typeface="Gill Sans" charset="0"/>
                <a:sym typeface="Gill Sans" charset="0"/>
              </a:rPr>
              <a:t>Student Assessments for Instructional </a:t>
            </a:r>
            <a:r>
              <a:rPr lang="en-US" sz="2100" dirty="0" smtClean="0">
                <a:solidFill>
                  <a:schemeClr val="tx2"/>
                </a:solidFill>
                <a:latin typeface="Gill Sans" charset="0"/>
                <a:ea typeface="Gill Sans" charset="0"/>
                <a:cs typeface="Gill Sans" charset="0"/>
                <a:sym typeface="Gill Sans" charset="0"/>
              </a:rPr>
              <a:t>Effectiveness</a:t>
            </a:r>
          </a:p>
          <a:p>
            <a:pPr marL="533400" indent="-533400" algn="l">
              <a:spcBef>
                <a:spcPts val="1700"/>
              </a:spcBef>
              <a:buClr>
                <a:srgbClr val="599D2C"/>
              </a:buClr>
              <a:buSzPct val="124000"/>
              <a:buFont typeface="Gill Sans" charset="0"/>
              <a:buChar char="•"/>
            </a:pPr>
            <a:r>
              <a:rPr lang="en-US" sz="2100" dirty="0" smtClean="0">
                <a:solidFill>
                  <a:schemeClr val="tx2"/>
                </a:solidFill>
                <a:latin typeface="Gill Sans" charset="0"/>
                <a:ea typeface="Gill Sans" charset="0"/>
                <a:cs typeface="Gill Sans" charset="0"/>
                <a:sym typeface="Gill Sans" charset="0"/>
              </a:rPr>
              <a:t>Portal</a:t>
            </a:r>
            <a:r>
              <a:rPr lang="en-US" sz="2100" dirty="0">
                <a:solidFill>
                  <a:schemeClr val="tx2"/>
                </a:solidFill>
                <a:latin typeface="Gill Sans" charset="0"/>
                <a:ea typeface="Gill Sans" charset="0"/>
                <a:cs typeface="Gill Sans" charset="0"/>
                <a:sym typeface="Gill Sans" charset="0"/>
              </a:rPr>
              <a:t>, Dashboards, and </a:t>
            </a:r>
            <a:r>
              <a:rPr lang="en-US" sz="2100" dirty="0" smtClean="0">
                <a:solidFill>
                  <a:schemeClr val="tx2"/>
                </a:solidFill>
                <a:latin typeface="Gill Sans" charset="0"/>
                <a:ea typeface="Gill Sans" charset="0"/>
                <a:cs typeface="Gill Sans" charset="0"/>
                <a:sym typeface="Gill Sans" charset="0"/>
              </a:rPr>
              <a:t>Reports</a:t>
            </a:r>
            <a:endParaRPr lang="en-US" sz="2100" dirty="0">
              <a:solidFill>
                <a:schemeClr val="tx2"/>
              </a:solidFill>
              <a:latin typeface="Gill Sans" charset="0"/>
              <a:ea typeface="Gill Sans" charset="0"/>
              <a:cs typeface="Gill Sans" charset="0"/>
              <a:sym typeface="Gill Sans" charset="0"/>
            </a:endParaRPr>
          </a:p>
        </p:txBody>
      </p:sp>
      <p:pic>
        <p:nvPicPr>
          <p:cNvPr id="36869" name="Picture 5"/>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grpSp>
        <p:nvGrpSpPr>
          <p:cNvPr id="8" name="Group 7"/>
          <p:cNvGrpSpPr/>
          <p:nvPr/>
        </p:nvGrpSpPr>
        <p:grpSpPr>
          <a:xfrm>
            <a:off x="939800" y="431800"/>
            <a:ext cx="8610600" cy="1549400"/>
            <a:chOff x="939800" y="431800"/>
            <a:chExt cx="8610600" cy="1549400"/>
          </a:xfrm>
        </p:grpSpPr>
        <p:sp>
          <p:nvSpPr>
            <p:cNvPr id="9" name="Rectangle 1"/>
            <p:cNvSpPr>
              <a:spLocks noGrp="1" noChangeArrowheads="1"/>
            </p:cNvSpPr>
            <p:nvPr>
              <p:ph type="title"/>
            </p:nvPr>
          </p:nvSpPr>
          <p:spPr>
            <a:xfrm>
              <a:off x="952500" y="431800"/>
              <a:ext cx="8597900" cy="787400"/>
            </a:xfrm>
            <a:ln/>
          </p:spPr>
          <p:txBody>
            <a:bodyPr anchor="t"/>
            <a:lstStyle/>
            <a:p>
              <a:pPr algn="l">
                <a:lnSpc>
                  <a:spcPct val="60000"/>
                </a:lnSpc>
              </a:pPr>
              <a:r>
                <a:rPr lang="en-US" dirty="0">
                  <a:solidFill>
                    <a:srgbClr val="599C2B"/>
                  </a:solidFill>
                  <a:latin typeface="Gill Sans" charset="0"/>
                  <a:ea typeface="Gill Sans" charset="0"/>
                  <a:cs typeface="Gill Sans" charset="0"/>
                  <a:sym typeface="Gill Sans" charset="0"/>
                </a:rPr>
                <a:t>W</a:t>
              </a:r>
              <a:r>
                <a:rPr lang="en-US" dirty="0" smtClean="0">
                  <a:solidFill>
                    <a:srgbClr val="599C2B"/>
                  </a:solidFill>
                  <a:latin typeface="Gill Sans" charset="0"/>
                  <a:ea typeface="Gill Sans" charset="0"/>
                  <a:cs typeface="Gill Sans" charset="0"/>
                  <a:sym typeface="Gill Sans" charset="0"/>
                </a:rPr>
                <a:t>e won…</a:t>
              </a:r>
              <a:endParaRPr lang="en-US" dirty="0">
                <a:solidFill>
                  <a:srgbClr val="599C2B"/>
                </a:solidFill>
                <a:latin typeface="Gill Sans" charset="0"/>
                <a:sym typeface="Gill Sans" charset="0"/>
              </a:endParaRPr>
            </a:p>
          </p:txBody>
        </p:sp>
        <p:sp>
          <p:nvSpPr>
            <p:cNvPr id="10" name="Rectangle 1"/>
            <p:cNvSpPr txBox="1">
              <a:spLocks noChangeArrowheads="1"/>
            </p:cNvSpPr>
            <p:nvPr/>
          </p:nvSpPr>
          <p:spPr bwMode="auto">
            <a:xfrm>
              <a:off x="939800" y="1219200"/>
              <a:ext cx="8610600" cy="762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0" marR="0" lvl="0" indent="0" algn="r" defTabSz="914400" rtl="0" eaLnBrk="1" fontAlgn="base" latinLnBrk="0" hangingPunct="1">
                <a:lnSpc>
                  <a:spcPct val="60000"/>
                </a:lnSpc>
                <a:spcBef>
                  <a:spcPct val="0"/>
                </a:spcBef>
                <a:spcAft>
                  <a:spcPct val="0"/>
                </a:spcAft>
                <a:buClrTx/>
                <a:buSzTx/>
                <a:buFontTx/>
                <a:buNone/>
                <a:tabLst/>
                <a:defRPr/>
              </a:pPr>
              <a:r>
                <a:rPr kumimoji="0" lang="en-US" sz="7200" b="0" i="0" u="none" strike="noStrike" kern="0" cap="none" spc="0" normalizeH="0" baseline="0" noProof="0" dirty="0" smtClean="0">
                  <a:ln>
                    <a:noFill/>
                  </a:ln>
                  <a:solidFill>
                    <a:srgbClr val="599C2B"/>
                  </a:solidFill>
                  <a:effectLst/>
                  <a:uLnTx/>
                  <a:uFillTx/>
                  <a:latin typeface="Gill Sans" charset="0"/>
                  <a:ea typeface="Gill Sans" charset="0"/>
                  <a:cs typeface="Gill Sans" charset="0"/>
                  <a:sym typeface="Gill Sans" charset="0"/>
                </a:rPr>
                <a:t>RTTT so...</a:t>
              </a:r>
              <a:endParaRPr kumimoji="0" lang="en-US" sz="7200" b="0" i="0" u="none" strike="noStrike" kern="0" cap="none" spc="0" normalizeH="0" baseline="0" noProof="0" dirty="0" smtClean="0">
                <a:ln>
                  <a:noFill/>
                </a:ln>
                <a:solidFill>
                  <a:srgbClr val="599C2B"/>
                </a:solidFill>
                <a:effectLst/>
                <a:uLnTx/>
                <a:uFillTx/>
                <a:latin typeface="Gill Sans" charset="0"/>
                <a:ea typeface="+mj-ea"/>
                <a:cs typeface="+mj-cs"/>
                <a:sym typeface="Gill Sans" charset="0"/>
              </a:endParaRPr>
            </a:p>
          </p:txBody>
        </p:sp>
      </p:grpSp>
      <p:sp>
        <p:nvSpPr>
          <p:cNvPr id="11" name="Rectangle 4"/>
          <p:cNvSpPr>
            <a:spLocks/>
          </p:cNvSpPr>
          <p:nvPr/>
        </p:nvSpPr>
        <p:spPr bwMode="auto">
          <a:xfrm>
            <a:off x="6807200" y="2959100"/>
            <a:ext cx="4991100" cy="2755900"/>
          </a:xfrm>
          <a:prstGeom prst="rect">
            <a:avLst/>
          </a:prstGeom>
          <a:noFill/>
          <a:ln w="12700" cap="flat">
            <a:noFill/>
            <a:miter lim="800000"/>
            <a:headEnd type="none" w="med" len="med"/>
            <a:tailEnd type="none" w="med" len="med"/>
          </a:ln>
          <a:effectLst>
            <a:outerShdw dist="12700" dir="21120118" algn="ctr" rotWithShape="0">
              <a:schemeClr val="bg2">
                <a:alpha val="89999"/>
              </a:schemeClr>
            </a:outerShdw>
          </a:effectLst>
        </p:spPr>
        <p:txBody>
          <a:bodyPr lIns="0" tIns="0" rIns="0" bIns="0"/>
          <a:lstStyle/>
          <a:p>
            <a:pPr marL="533400" indent="-533400" algn="l">
              <a:spcBef>
                <a:spcPts val="1700"/>
              </a:spcBef>
              <a:buClr>
                <a:srgbClr val="599D2C"/>
              </a:buClr>
              <a:buSzPct val="124000"/>
              <a:buFont typeface="Gill Sans" charset="0"/>
              <a:buChar char="•"/>
            </a:pPr>
            <a:r>
              <a:rPr lang="en-US" sz="2100" dirty="0" smtClean="0">
                <a:solidFill>
                  <a:schemeClr val="tx2"/>
                </a:solidFill>
                <a:latin typeface="Gill Sans" charset="0"/>
                <a:ea typeface="Gill Sans" charset="0"/>
                <a:cs typeface="Gill Sans" charset="0"/>
                <a:sym typeface="Gill Sans" charset="0"/>
              </a:rPr>
              <a:t>Single </a:t>
            </a:r>
            <a:r>
              <a:rPr lang="en-US" sz="2100" dirty="0">
                <a:solidFill>
                  <a:schemeClr val="tx2"/>
                </a:solidFill>
                <a:latin typeface="Gill Sans" charset="0"/>
                <a:ea typeface="Gill Sans" charset="0"/>
                <a:cs typeface="Gill Sans" charset="0"/>
                <a:sym typeface="Gill Sans" charset="0"/>
              </a:rPr>
              <a:t>Sign-On </a:t>
            </a:r>
            <a:r>
              <a:rPr lang="en-US" sz="2100" dirty="0" smtClean="0">
                <a:solidFill>
                  <a:schemeClr val="tx2"/>
                </a:solidFill>
                <a:latin typeface="Gill Sans" charset="0"/>
                <a:ea typeface="Gill Sans" charset="0"/>
                <a:cs typeface="Gill Sans" charset="0"/>
                <a:sym typeface="Gill Sans" charset="0"/>
              </a:rPr>
              <a:t>Implementation</a:t>
            </a:r>
          </a:p>
          <a:p>
            <a:pPr marL="533400" indent="-533400" algn="l">
              <a:spcBef>
                <a:spcPts val="1700"/>
              </a:spcBef>
              <a:buClr>
                <a:srgbClr val="599D2C"/>
              </a:buClr>
              <a:buSzPct val="124000"/>
              <a:buFont typeface="Gill Sans" charset="0"/>
              <a:buChar char="•"/>
            </a:pPr>
            <a:r>
              <a:rPr lang="en-US" sz="2100" dirty="0" smtClean="0">
                <a:solidFill>
                  <a:schemeClr val="tx2"/>
                </a:solidFill>
                <a:latin typeface="Gill Sans" charset="0"/>
                <a:ea typeface="Gill Sans" charset="0"/>
                <a:cs typeface="Gill Sans" charset="0"/>
                <a:sym typeface="Gill Sans" charset="0"/>
              </a:rPr>
              <a:t>Local Systems</a:t>
            </a:r>
          </a:p>
          <a:p>
            <a:pPr marL="533400" indent="-533400" algn="l">
              <a:spcBef>
                <a:spcPts val="1700"/>
              </a:spcBef>
              <a:buClr>
                <a:srgbClr val="599D2C"/>
              </a:buClr>
              <a:buSzPct val="124000"/>
              <a:buFont typeface="Gill Sans" charset="0"/>
              <a:buChar char="•"/>
            </a:pPr>
            <a:r>
              <a:rPr lang="en-US" sz="2100" dirty="0" smtClean="0">
                <a:solidFill>
                  <a:schemeClr val="tx2"/>
                </a:solidFill>
                <a:latin typeface="Gill Sans" charset="0"/>
                <a:ea typeface="Gill Sans" charset="0"/>
                <a:cs typeface="Gill Sans" charset="0"/>
                <a:sym typeface="Gill Sans" charset="0"/>
              </a:rPr>
              <a:t>Student </a:t>
            </a:r>
            <a:r>
              <a:rPr lang="en-US" sz="2100" dirty="0">
                <a:solidFill>
                  <a:schemeClr val="tx2"/>
                </a:solidFill>
                <a:latin typeface="Gill Sans" charset="0"/>
                <a:ea typeface="Gill Sans" charset="0"/>
                <a:cs typeface="Gill Sans" charset="0"/>
                <a:sym typeface="Gill Sans" charset="0"/>
              </a:rPr>
              <a:t>Growth Implementation Work </a:t>
            </a:r>
            <a:r>
              <a:rPr lang="en-US" sz="2100" dirty="0" smtClean="0">
                <a:solidFill>
                  <a:schemeClr val="tx2"/>
                </a:solidFill>
                <a:latin typeface="Gill Sans" charset="0"/>
                <a:ea typeface="Gill Sans" charset="0"/>
                <a:cs typeface="Gill Sans" charset="0"/>
                <a:sym typeface="Gill Sans" charset="0"/>
              </a:rPr>
              <a:t>Group</a:t>
            </a:r>
          </a:p>
          <a:p>
            <a:pPr marL="533400" indent="-533400" algn="l">
              <a:spcBef>
                <a:spcPts val="1700"/>
              </a:spcBef>
              <a:buClr>
                <a:srgbClr val="599D2C"/>
              </a:buClr>
              <a:buSzPct val="124000"/>
              <a:buFont typeface="Gill Sans" charset="0"/>
              <a:buChar char="•"/>
            </a:pPr>
            <a:r>
              <a:rPr lang="en-US" sz="2100" dirty="0" smtClean="0">
                <a:solidFill>
                  <a:schemeClr val="tx2"/>
                </a:solidFill>
                <a:latin typeface="Gill Sans" charset="0"/>
                <a:ea typeface="Gill Sans" charset="0"/>
                <a:cs typeface="Gill Sans" charset="0"/>
                <a:sym typeface="Gill Sans" charset="0"/>
              </a:rPr>
              <a:t>Teacher </a:t>
            </a:r>
            <a:r>
              <a:rPr lang="en-US" sz="2100" dirty="0">
                <a:solidFill>
                  <a:schemeClr val="tx2"/>
                </a:solidFill>
                <a:latin typeface="Gill Sans" charset="0"/>
                <a:ea typeface="Gill Sans" charset="0"/>
                <a:cs typeface="Gill Sans" charset="0"/>
                <a:sym typeface="Gill Sans" charset="0"/>
              </a:rPr>
              <a:t>and Leader Prep Implementation Work Group</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3" name="Rectangle 1"/>
          <p:cNvSpPr>
            <a:spLocks/>
          </p:cNvSpPr>
          <p:nvPr/>
        </p:nvSpPr>
        <p:spPr bwMode="auto">
          <a:xfrm>
            <a:off x="863600" y="2743200"/>
            <a:ext cx="11734800" cy="2438400"/>
          </a:xfrm>
          <a:prstGeom prst="rect">
            <a:avLst/>
          </a:prstGeom>
          <a:noFill/>
          <a:ln w="12700" cap="flat">
            <a:noFill/>
            <a:miter lim="800000"/>
            <a:headEnd type="none" w="med" len="med"/>
            <a:tailEnd type="none" w="med" len="med"/>
          </a:ln>
        </p:spPr>
        <p:txBody>
          <a:bodyPr lIns="0" tIns="0" rIns="457200" bIns="0"/>
          <a:lstStyle/>
          <a:p>
            <a:pPr algn="l">
              <a:lnSpc>
                <a:spcPts val="8200"/>
              </a:lnSpc>
              <a:spcBef>
                <a:spcPts val="1000"/>
              </a:spcBef>
            </a:pPr>
            <a:r>
              <a:rPr lang="en-US" sz="7200" dirty="0">
                <a:solidFill>
                  <a:srgbClr val="447922"/>
                </a:solidFill>
                <a:latin typeface="Gill Sans" charset="0"/>
                <a:ea typeface="Gill Sans" charset="0"/>
                <a:cs typeface="Gill Sans" charset="0"/>
                <a:sym typeface="Gill Sans" charset="0"/>
              </a:rPr>
              <a:t>PREVIOUS DATA RELEASE PROBLEMATIC</a:t>
            </a:r>
          </a:p>
        </p:txBody>
      </p:sp>
      <p:sp>
        <p:nvSpPr>
          <p:cNvPr id="38914" name="Rectangle 2"/>
          <p:cNvSpPr>
            <a:spLocks/>
          </p:cNvSpPr>
          <p:nvPr/>
        </p:nvSpPr>
        <p:spPr bwMode="auto">
          <a:xfrm>
            <a:off x="355600" y="279400"/>
            <a:ext cx="11150600" cy="1244600"/>
          </a:xfrm>
          <a:prstGeom prst="rect">
            <a:avLst/>
          </a:prstGeom>
          <a:noFill/>
          <a:ln w="12700" cap="flat">
            <a:noFill/>
            <a:miter lim="800000"/>
            <a:headEnd type="none" w="med" len="med"/>
            <a:tailEnd type="none" w="med" len="med"/>
          </a:ln>
        </p:spPr>
        <p:txBody>
          <a:bodyPr lIns="0" tIns="0" rIns="0" bIns="0" anchor="b"/>
          <a:lstStyle/>
          <a:p>
            <a:r>
              <a:rPr lang="en-US" sz="7200">
                <a:solidFill>
                  <a:srgbClr val="599C2B"/>
                </a:solidFill>
                <a:latin typeface="Gill Sans" charset="0"/>
                <a:ea typeface="Gill Sans" charset="0"/>
                <a:cs typeface="Gill Sans" charset="0"/>
                <a:sym typeface="Gill Sans" charset="0"/>
              </a:rPr>
              <a:t>WHAT WE KNOW:</a:t>
            </a:r>
          </a:p>
        </p:txBody>
      </p:sp>
      <p:pic>
        <p:nvPicPr>
          <p:cNvPr id="38915"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937" name="Rectangle 1"/>
          <p:cNvSpPr>
            <a:spLocks/>
          </p:cNvSpPr>
          <p:nvPr/>
        </p:nvSpPr>
        <p:spPr bwMode="auto">
          <a:xfrm>
            <a:off x="990600" y="2120900"/>
            <a:ext cx="10007600" cy="5270500"/>
          </a:xfrm>
          <a:prstGeom prst="rect">
            <a:avLst/>
          </a:prstGeom>
          <a:noFill/>
          <a:ln w="12700" cap="flat">
            <a:noFill/>
            <a:miter lim="800000"/>
            <a:headEnd type="none" w="med" len="med"/>
            <a:tailEnd type="none" w="med" len="med"/>
          </a:ln>
        </p:spPr>
        <p:txBody>
          <a:bodyPr lIns="0" tIns="0" rIns="457200" bIns="0"/>
          <a:lstStyle/>
          <a:p>
            <a:pPr algn="l">
              <a:lnSpc>
                <a:spcPct val="90000"/>
              </a:lnSpc>
              <a:spcBef>
                <a:spcPts val="1500"/>
              </a:spcBef>
            </a:pPr>
            <a:r>
              <a:rPr lang="en-US" sz="9600" dirty="0">
                <a:solidFill>
                  <a:srgbClr val="447922"/>
                </a:solidFill>
                <a:latin typeface="Gill Sans" charset="0"/>
                <a:ea typeface="Gill Sans" charset="0"/>
                <a:cs typeface="Gill Sans" charset="0"/>
                <a:sym typeface="Gill Sans" charset="0"/>
              </a:rPr>
              <a:t>FDOE</a:t>
            </a:r>
            <a:r>
              <a:rPr lang="en-US" sz="9600" dirty="0" smtClean="0">
                <a:solidFill>
                  <a:srgbClr val="447922"/>
                </a:solidFill>
                <a:latin typeface="Gill Sans" charset="0"/>
                <a:ea typeface="Gill Sans" charset="0"/>
                <a:cs typeface="Gill Sans" charset="0"/>
                <a:sym typeface="Gill Sans" charset="0"/>
              </a:rPr>
              <a:t>:</a:t>
            </a:r>
          </a:p>
          <a:p>
            <a:pPr marL="548640" lvl="1" indent="-548640" algn="l">
              <a:lnSpc>
                <a:spcPct val="90000"/>
              </a:lnSpc>
              <a:spcBef>
                <a:spcPts val="1500"/>
              </a:spcBef>
              <a:buClr>
                <a:srgbClr val="599D2C"/>
              </a:buClr>
              <a:buSzPct val="100000"/>
              <a:buFont typeface="Gill Sans Light" charset="0"/>
              <a:buChar char="•"/>
              <a:tabLst>
                <a:tab pos="457200" algn="l"/>
              </a:tabLst>
            </a:pPr>
            <a:r>
              <a:rPr lang="en-US" sz="5000" dirty="0" smtClean="0">
                <a:solidFill>
                  <a:schemeClr val="tx2"/>
                </a:solidFill>
                <a:ea typeface="Gill Sans Light" charset="0"/>
                <a:cs typeface="Gill Sans Light" charset="0"/>
              </a:rPr>
              <a:t>Revising FEAPs </a:t>
            </a:r>
          </a:p>
          <a:p>
            <a:pPr marL="548640" lvl="1" indent="-548640" algn="l">
              <a:lnSpc>
                <a:spcPct val="90000"/>
              </a:lnSpc>
              <a:spcBef>
                <a:spcPts val="1500"/>
              </a:spcBef>
              <a:buClr>
                <a:srgbClr val="599D2C"/>
              </a:buClr>
              <a:buSzPct val="100000"/>
              <a:buFont typeface="Gill Sans Light" charset="0"/>
              <a:buChar char="•"/>
              <a:tabLst>
                <a:tab pos="457200" algn="l"/>
              </a:tabLst>
            </a:pPr>
            <a:r>
              <a:rPr lang="en-US" sz="5000" dirty="0" smtClean="0">
                <a:solidFill>
                  <a:schemeClr val="tx2"/>
                </a:solidFill>
                <a:ea typeface="Gill Sans Light" charset="0"/>
                <a:cs typeface="Gill Sans Light" charset="0"/>
              </a:rPr>
              <a:t>Renegotiating NCATE state agreement while considering implications of CAEP </a:t>
            </a:r>
            <a:endParaRPr lang="en-US" sz="5000" dirty="0">
              <a:solidFill>
                <a:schemeClr val="tx2"/>
              </a:solidFill>
              <a:ea typeface="Gill Sans Light" charset="0"/>
              <a:cs typeface="Gill Sans Light" charset="0"/>
            </a:endParaRPr>
          </a:p>
        </p:txBody>
      </p:sp>
      <p:sp>
        <p:nvSpPr>
          <p:cNvPr id="39938" name="Rectangle 2"/>
          <p:cNvSpPr>
            <a:spLocks/>
          </p:cNvSpPr>
          <p:nvPr/>
        </p:nvSpPr>
        <p:spPr bwMode="auto">
          <a:xfrm>
            <a:off x="355600" y="279400"/>
            <a:ext cx="11150600" cy="1244600"/>
          </a:xfrm>
          <a:prstGeom prst="rect">
            <a:avLst/>
          </a:prstGeom>
          <a:noFill/>
          <a:ln w="12700" cap="flat">
            <a:noFill/>
            <a:miter lim="800000"/>
            <a:headEnd type="none" w="med" len="med"/>
            <a:tailEnd type="none" w="med" len="med"/>
          </a:ln>
        </p:spPr>
        <p:txBody>
          <a:bodyPr lIns="0" tIns="0" rIns="0" bIns="0" anchor="b"/>
          <a:lstStyle/>
          <a:p>
            <a:r>
              <a:rPr lang="en-US" sz="7200">
                <a:solidFill>
                  <a:srgbClr val="599C2B"/>
                </a:solidFill>
                <a:latin typeface="Gill Sans" charset="0"/>
                <a:ea typeface="Gill Sans" charset="0"/>
                <a:cs typeface="Gill Sans" charset="0"/>
                <a:sym typeface="Gill Sans" charset="0"/>
              </a:rPr>
              <a:t>WHAT WE KNOW:</a:t>
            </a:r>
          </a:p>
        </p:txBody>
      </p:sp>
      <p:pic>
        <p:nvPicPr>
          <p:cNvPr id="39939"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body" idx="1"/>
          </p:nvPr>
        </p:nvSpPr>
        <p:spPr>
          <a:xfrm>
            <a:off x="317500" y="2095500"/>
            <a:ext cx="10071100" cy="3009900"/>
          </a:xfrm>
          <a:ln/>
        </p:spPr>
        <p:txBody>
          <a:bodyPr rIns="457200"/>
          <a:lstStyle/>
          <a:p>
            <a:pPr algn="l">
              <a:lnSpc>
                <a:spcPct val="90000"/>
              </a:lnSpc>
              <a:tabLst>
                <a:tab pos="57150" algn="l"/>
              </a:tabLst>
            </a:pPr>
            <a:r>
              <a:rPr lang="en-US" sz="22500" dirty="0">
                <a:latin typeface="Helvetica Neue Bold Condensed" charset="0"/>
                <a:ea typeface="Helvetica Neue Bold Condensed" charset="0"/>
                <a:cs typeface="Helvetica Neue Bold Condensed" charset="0"/>
                <a:sym typeface="Helvetica Neue Bold Condensed" charset="0"/>
              </a:rPr>
              <a:t>AACTE</a:t>
            </a:r>
            <a:endParaRPr lang="en-US" sz="22500" dirty="0">
              <a:latin typeface="Helvetica Neue Bold Condensed" charset="0"/>
              <a:ea typeface="ヒラギノ角ゴ Pro W6" charset="0"/>
              <a:cs typeface="ヒラギノ角ゴ Pro W6" charset="0"/>
              <a:sym typeface="Helvetica Neue Bold Condensed" charset="0"/>
            </a:endParaRPr>
          </a:p>
        </p:txBody>
      </p:sp>
      <p:pic>
        <p:nvPicPr>
          <p:cNvPr id="30722" name="Picture 2"/>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61" name="Rectangle 1"/>
          <p:cNvSpPr>
            <a:spLocks/>
          </p:cNvSpPr>
          <p:nvPr/>
        </p:nvSpPr>
        <p:spPr bwMode="auto">
          <a:xfrm>
            <a:off x="342900" y="2362200"/>
            <a:ext cx="12179300" cy="3200400"/>
          </a:xfrm>
          <a:prstGeom prst="rect">
            <a:avLst/>
          </a:prstGeom>
          <a:noFill/>
          <a:ln w="12700" cap="flat">
            <a:noFill/>
            <a:miter lim="800000"/>
            <a:headEnd type="none" w="med" len="med"/>
            <a:tailEnd type="none" w="med" len="med"/>
          </a:ln>
        </p:spPr>
        <p:txBody>
          <a:bodyPr lIns="0" tIns="0" rIns="457200" bIns="0"/>
          <a:lstStyle/>
          <a:p>
            <a:pPr algn="l">
              <a:lnSpc>
                <a:spcPts val="8000"/>
              </a:lnSpc>
              <a:spcBef>
                <a:spcPts val="1000"/>
              </a:spcBef>
            </a:pPr>
            <a:r>
              <a:rPr lang="en-US" sz="6400" dirty="0">
                <a:solidFill>
                  <a:srgbClr val="447922"/>
                </a:solidFill>
                <a:latin typeface="Gill Sans" charset="0"/>
                <a:ea typeface="Gill Sans" charset="0"/>
                <a:cs typeface="Gill Sans" charset="0"/>
                <a:sym typeface="Gill Sans" charset="0"/>
              </a:rPr>
              <a:t>SCHOOL SUPERINTENDENTS STRUGGLING TO DEVISE PAY FOR PERFORMANCE PLANS</a:t>
            </a:r>
          </a:p>
        </p:txBody>
      </p:sp>
      <p:sp>
        <p:nvSpPr>
          <p:cNvPr id="40962" name="Rectangle 2"/>
          <p:cNvSpPr>
            <a:spLocks/>
          </p:cNvSpPr>
          <p:nvPr/>
        </p:nvSpPr>
        <p:spPr bwMode="auto">
          <a:xfrm>
            <a:off x="355600" y="279400"/>
            <a:ext cx="11150600" cy="1244600"/>
          </a:xfrm>
          <a:prstGeom prst="rect">
            <a:avLst/>
          </a:prstGeom>
          <a:noFill/>
          <a:ln w="12700" cap="flat">
            <a:noFill/>
            <a:miter lim="800000"/>
            <a:headEnd type="none" w="med" len="med"/>
            <a:tailEnd type="none" w="med" len="med"/>
          </a:ln>
        </p:spPr>
        <p:txBody>
          <a:bodyPr lIns="0" tIns="0" rIns="0" bIns="0" anchor="b"/>
          <a:lstStyle/>
          <a:p>
            <a:r>
              <a:rPr lang="en-US" sz="7200">
                <a:solidFill>
                  <a:srgbClr val="599C2B"/>
                </a:solidFill>
                <a:latin typeface="Gill Sans" charset="0"/>
                <a:ea typeface="Gill Sans" charset="0"/>
                <a:cs typeface="Gill Sans" charset="0"/>
                <a:sym typeface="Gill Sans" charset="0"/>
              </a:rPr>
              <a:t>WHAT WE KNOW:</a:t>
            </a:r>
          </a:p>
        </p:txBody>
      </p:sp>
      <p:pic>
        <p:nvPicPr>
          <p:cNvPr id="40963"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774700" y="4648200"/>
            <a:ext cx="7569200" cy="3848100"/>
          </a:xfrm>
          <a:ln/>
        </p:spPr>
        <p:txBody>
          <a:bodyPr anchor="t"/>
          <a:lstStyle/>
          <a:p>
            <a:r>
              <a:rPr lang="en-US" sz="28800" dirty="0">
                <a:solidFill>
                  <a:srgbClr val="599C2B"/>
                </a:solidFill>
                <a:latin typeface="Gill Sans" charset="0"/>
                <a:ea typeface="Gill Sans" charset="0"/>
                <a:cs typeface="Gill Sans" charset="0"/>
                <a:sym typeface="Gill Sans" charset="0"/>
              </a:rPr>
              <a:t>TBD</a:t>
            </a:r>
            <a:endParaRPr lang="en-US" sz="28800" dirty="0">
              <a:solidFill>
                <a:srgbClr val="599C2B"/>
              </a:solidFill>
              <a:latin typeface="Gill Sans" charset="0"/>
              <a:sym typeface="Gill Sans" charset="0"/>
            </a:endParaRPr>
          </a:p>
        </p:txBody>
      </p:sp>
      <p:pic>
        <p:nvPicPr>
          <p:cNvPr id="41986" name="Picture 2"/>
          <p:cNvPicPr>
            <a:picLocks noChangeAspect="1" noChangeArrowheads="1"/>
          </p:cNvPicPr>
          <p:nvPr/>
        </p:nvPicPr>
        <p:blipFill>
          <a:blip r:embed="rId3" cstate="print"/>
          <a:srcRect/>
          <a:stretch>
            <a:fillRect/>
          </a:stretch>
        </p:blipFill>
        <p:spPr bwMode="auto">
          <a:xfrm>
            <a:off x="8128000" y="8470900"/>
            <a:ext cx="4508500" cy="998538"/>
          </a:xfrm>
          <a:prstGeom prst="rect">
            <a:avLst/>
          </a:prstGeom>
          <a:noFill/>
          <a:ln w="12700" cap="flat">
            <a:noFill/>
            <a:miter lim="800000"/>
            <a:headEnd/>
            <a:tailEnd/>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101600" y="0"/>
            <a:ext cx="3937000" cy="1790700"/>
          </a:xfrm>
          <a:ln/>
        </p:spPr>
        <p:txBody>
          <a:bodyPr anchor="t"/>
          <a:lstStyle/>
          <a:p>
            <a:r>
              <a:rPr lang="en-US" sz="14400" dirty="0">
                <a:solidFill>
                  <a:srgbClr val="599C2B"/>
                </a:solidFill>
                <a:latin typeface="Gill Sans" charset="0"/>
                <a:ea typeface="Gill Sans" charset="0"/>
                <a:cs typeface="Gill Sans" charset="0"/>
                <a:sym typeface="Gill Sans" charset="0"/>
              </a:rPr>
              <a:t>TBD</a:t>
            </a:r>
            <a:endParaRPr lang="en-US" sz="14400" dirty="0">
              <a:solidFill>
                <a:srgbClr val="599C2B"/>
              </a:solidFill>
              <a:latin typeface="Gill Sans" charset="0"/>
              <a:sym typeface="Gill Sans" charset="0"/>
            </a:endParaRPr>
          </a:p>
        </p:txBody>
      </p:sp>
      <p:sp>
        <p:nvSpPr>
          <p:cNvPr id="44034" name="Rectangle 2"/>
          <p:cNvSpPr>
            <a:spLocks noGrp="1" noChangeArrowheads="1"/>
          </p:cNvSpPr>
          <p:nvPr>
            <p:ph type="body" idx="1"/>
          </p:nvPr>
        </p:nvSpPr>
        <p:spPr>
          <a:xfrm>
            <a:off x="4318000" y="1485900"/>
            <a:ext cx="8280400" cy="6896100"/>
          </a:xfrm>
          <a:ln/>
        </p:spPr>
        <p:txBody>
          <a:bodyPr/>
          <a:lstStyle/>
          <a:p>
            <a:pPr marL="685800" indent="-685800" algn="l">
              <a:lnSpc>
                <a:spcPct val="110000"/>
              </a:lnSpc>
              <a:buClr>
                <a:srgbClr val="599D2C"/>
              </a:buClr>
              <a:buFontTx/>
              <a:buChar char="•"/>
            </a:pPr>
            <a:r>
              <a:rPr lang="en-US" sz="4400" dirty="0">
                <a:solidFill>
                  <a:srgbClr val="000000"/>
                </a:solidFill>
              </a:rPr>
              <a:t>Data for non-FCAT programs:</a:t>
            </a:r>
          </a:p>
          <a:p>
            <a:pPr marL="914400" lvl="2" algn="l">
              <a:lnSpc>
                <a:spcPct val="110000"/>
              </a:lnSpc>
              <a:buClr>
                <a:srgbClr val="599D2C"/>
              </a:buClr>
            </a:pPr>
            <a:r>
              <a:rPr lang="en-US" dirty="0">
                <a:solidFill>
                  <a:srgbClr val="000000"/>
                </a:solidFill>
              </a:rPr>
              <a:t>80% in 4 years</a:t>
            </a:r>
          </a:p>
          <a:p>
            <a:pPr marL="685800" indent="-685800" algn="l">
              <a:lnSpc>
                <a:spcPct val="150000"/>
              </a:lnSpc>
              <a:spcBef>
                <a:spcPts val="2400"/>
              </a:spcBef>
              <a:buClr>
                <a:srgbClr val="599D2C"/>
              </a:buClr>
              <a:buFontTx/>
              <a:buChar char="•"/>
            </a:pPr>
            <a:r>
              <a:rPr lang="en-US" sz="4400" dirty="0">
                <a:solidFill>
                  <a:srgbClr val="000000"/>
                </a:solidFill>
              </a:rPr>
              <a:t>District plans for RTTT</a:t>
            </a:r>
          </a:p>
          <a:p>
            <a:pPr marL="685800" lvl="1" indent="-685800" algn="l">
              <a:lnSpc>
                <a:spcPct val="110000"/>
              </a:lnSpc>
              <a:spcBef>
                <a:spcPts val="2400"/>
              </a:spcBef>
              <a:buClr>
                <a:srgbClr val="599D2C"/>
              </a:buClr>
              <a:buFontTx/>
              <a:buChar char="•"/>
            </a:pPr>
            <a:r>
              <a:rPr lang="en-US" sz="4400" spc="-150" dirty="0">
                <a:solidFill>
                  <a:srgbClr val="000000"/>
                </a:solidFill>
              </a:rPr>
              <a:t>Overall funding for teacher </a:t>
            </a:r>
            <a:r>
              <a:rPr lang="en-US" sz="4400" spc="-150" dirty="0" smtClean="0">
                <a:solidFill>
                  <a:srgbClr val="000000"/>
                </a:solidFill>
              </a:rPr>
              <a:t>pay:</a:t>
            </a:r>
          </a:p>
          <a:p>
            <a:pPr marL="914400" lvl="2" algn="l">
              <a:lnSpc>
                <a:spcPct val="110000"/>
              </a:lnSpc>
              <a:buClr>
                <a:srgbClr val="599D2C"/>
              </a:buClr>
            </a:pPr>
            <a:r>
              <a:rPr lang="en-US" dirty="0" smtClean="0">
                <a:solidFill>
                  <a:srgbClr val="000000"/>
                </a:solidFill>
              </a:rPr>
              <a:t>Will the shift towards merit based structures erode teacher salary funds?</a:t>
            </a:r>
          </a:p>
        </p:txBody>
      </p:sp>
      <p:pic>
        <p:nvPicPr>
          <p:cNvPr id="44035" name="Picture 3"/>
          <p:cNvPicPr>
            <a:picLocks noChangeAspect="1" noChangeArrowheads="1"/>
          </p:cNvPicPr>
          <p:nvPr/>
        </p:nvPicPr>
        <p:blipFill>
          <a:blip r:embed="rId3" cstate="print"/>
          <a:srcRect/>
          <a:stretch>
            <a:fillRect/>
          </a:stretch>
        </p:blipFill>
        <p:spPr bwMode="auto">
          <a:xfrm>
            <a:off x="8128000" y="8470900"/>
            <a:ext cx="4508500" cy="998538"/>
          </a:xfrm>
          <a:prstGeom prst="rect">
            <a:avLst/>
          </a:prstGeom>
          <a:noFill/>
          <a:ln w="12700" cap="flat">
            <a:noFill/>
            <a:miter lim="800000"/>
            <a:headEnd/>
            <a:tailEnd/>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8128000" y="8470900"/>
            <a:ext cx="4508500" cy="998538"/>
          </a:xfrm>
          <a:prstGeom prst="rect">
            <a:avLst/>
          </a:prstGeom>
          <a:noFill/>
          <a:ln w="12700" cap="flat">
            <a:noFill/>
            <a:miter lim="800000"/>
            <a:headEnd/>
            <a:tailEnd/>
          </a:ln>
        </p:spPr>
      </p:pic>
      <p:sp>
        <p:nvSpPr>
          <p:cNvPr id="45059" name="Rectangle 3"/>
          <p:cNvSpPr>
            <a:spLocks/>
          </p:cNvSpPr>
          <p:nvPr/>
        </p:nvSpPr>
        <p:spPr bwMode="auto">
          <a:xfrm>
            <a:off x="4368800" y="863600"/>
            <a:ext cx="8089900" cy="7518400"/>
          </a:xfrm>
          <a:prstGeom prst="rect">
            <a:avLst/>
          </a:prstGeom>
          <a:noFill/>
          <a:ln w="12700" cap="flat">
            <a:noFill/>
            <a:miter lim="800000"/>
            <a:headEnd type="none" w="med" len="med"/>
            <a:tailEnd type="none" w="med" len="med"/>
          </a:ln>
        </p:spPr>
        <p:txBody>
          <a:bodyPr lIns="0" tIns="0" rIns="0" bIns="0"/>
          <a:lstStyle/>
          <a:p>
            <a:pPr marL="685800" indent="-685800" algn="l">
              <a:lnSpc>
                <a:spcPct val="110000"/>
              </a:lnSpc>
              <a:spcBef>
                <a:spcPts val="1600"/>
              </a:spcBef>
              <a:buClr>
                <a:srgbClr val="599D2C"/>
              </a:buClr>
              <a:buSzPct val="100000"/>
              <a:buFont typeface="Gill Sans Light" charset="0"/>
              <a:buChar char="•"/>
            </a:pPr>
            <a:r>
              <a:rPr lang="en-US" sz="4400" dirty="0">
                <a:solidFill>
                  <a:schemeClr val="tx2"/>
                </a:solidFill>
                <a:ea typeface="Gill Sans Light" charset="0"/>
                <a:cs typeface="Gill Sans Light" charset="0"/>
              </a:rPr>
              <a:t>The impact of teacher performance assessment on collaborative education preparation activities.</a:t>
            </a:r>
          </a:p>
          <a:p>
            <a:pPr marL="685800" indent="-685800" algn="l">
              <a:lnSpc>
                <a:spcPct val="110000"/>
              </a:lnSpc>
              <a:spcBef>
                <a:spcPts val="1600"/>
              </a:spcBef>
              <a:buClr>
                <a:srgbClr val="599D2C"/>
              </a:buClr>
              <a:buSzPct val="100000"/>
              <a:buFont typeface="Gill Sans Light" charset="0"/>
              <a:buChar char="•"/>
            </a:pPr>
            <a:r>
              <a:rPr lang="en-US" sz="4400" dirty="0">
                <a:solidFill>
                  <a:schemeClr val="tx2"/>
                </a:solidFill>
                <a:ea typeface="Gill Sans Light" charset="0"/>
                <a:cs typeface="Gill Sans Light" charset="0"/>
              </a:rPr>
              <a:t>Future of accreditation- </a:t>
            </a:r>
            <a:br>
              <a:rPr lang="en-US" sz="4400" dirty="0">
                <a:solidFill>
                  <a:schemeClr val="tx2"/>
                </a:solidFill>
                <a:ea typeface="Gill Sans Light" charset="0"/>
                <a:cs typeface="Gill Sans Light" charset="0"/>
              </a:rPr>
            </a:br>
            <a:r>
              <a:rPr lang="en-US" sz="4400" dirty="0">
                <a:solidFill>
                  <a:schemeClr val="tx2"/>
                </a:solidFill>
                <a:ea typeface="Gill Sans Light" charset="0"/>
                <a:cs typeface="Gill Sans Light" charset="0"/>
              </a:rPr>
              <a:t>NCATE partnership </a:t>
            </a:r>
            <a:r>
              <a:rPr lang="en-US" sz="4400" dirty="0" smtClean="0">
                <a:solidFill>
                  <a:schemeClr val="tx2"/>
                </a:solidFill>
                <a:ea typeface="Gill Sans Light" charset="0"/>
                <a:cs typeface="Gill Sans Light" charset="0"/>
              </a:rPr>
              <a:t>state</a:t>
            </a:r>
          </a:p>
          <a:p>
            <a:pPr marL="685800" indent="-685800" algn="l">
              <a:lnSpc>
                <a:spcPct val="110000"/>
              </a:lnSpc>
              <a:spcBef>
                <a:spcPts val="1600"/>
              </a:spcBef>
              <a:buClr>
                <a:srgbClr val="599D2C"/>
              </a:buClr>
              <a:buSzPct val="100000"/>
              <a:buFont typeface="Gill Sans Light" charset="0"/>
              <a:buChar char="•"/>
            </a:pPr>
            <a:r>
              <a:rPr lang="en-US" sz="4400" dirty="0" smtClean="0">
                <a:solidFill>
                  <a:schemeClr val="tx2"/>
                </a:solidFill>
                <a:ea typeface="Gill Sans Light" charset="0"/>
                <a:cs typeface="Gill Sans Light" charset="0"/>
              </a:rPr>
              <a:t>Impact </a:t>
            </a:r>
            <a:r>
              <a:rPr lang="en-US" sz="4400" dirty="0">
                <a:solidFill>
                  <a:schemeClr val="tx2"/>
                </a:solidFill>
                <a:ea typeface="Gill Sans Light" charset="0"/>
                <a:cs typeface="Gill Sans Light" charset="0"/>
              </a:rPr>
              <a:t>of community colleges becoming state colleges</a:t>
            </a:r>
          </a:p>
          <a:p>
            <a:pPr marL="685800" indent="-685800" algn="l">
              <a:lnSpc>
                <a:spcPct val="110000"/>
              </a:lnSpc>
              <a:spcBef>
                <a:spcPts val="1600"/>
              </a:spcBef>
              <a:buClr>
                <a:srgbClr val="599D2C"/>
              </a:buClr>
              <a:buSzPct val="100000"/>
              <a:buFont typeface="Gill Sans Light" charset="0"/>
              <a:buChar char="•"/>
            </a:pPr>
            <a:r>
              <a:rPr lang="en-US" sz="4400" dirty="0">
                <a:solidFill>
                  <a:schemeClr val="tx2"/>
                </a:solidFill>
                <a:ea typeface="Gill Sans Light" charset="0"/>
                <a:cs typeface="Gill Sans Light" charset="0"/>
              </a:rPr>
              <a:t>Outcome of Governor’s race</a:t>
            </a:r>
          </a:p>
        </p:txBody>
      </p:sp>
      <p:sp>
        <p:nvSpPr>
          <p:cNvPr id="6" name="Rectangle 1"/>
          <p:cNvSpPr txBox="1">
            <a:spLocks noChangeArrowheads="1"/>
          </p:cNvSpPr>
          <p:nvPr/>
        </p:nvSpPr>
        <p:spPr bwMode="auto">
          <a:xfrm>
            <a:off x="101600" y="0"/>
            <a:ext cx="3937000" cy="1790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400" b="0" i="0" u="none" strike="noStrike" kern="0" cap="none" spc="0" normalizeH="0" baseline="0" noProof="0" dirty="0" smtClean="0">
                <a:ln>
                  <a:noFill/>
                </a:ln>
                <a:solidFill>
                  <a:srgbClr val="599C2B"/>
                </a:solidFill>
                <a:effectLst/>
                <a:uLnTx/>
                <a:uFillTx/>
                <a:latin typeface="Gill Sans" charset="0"/>
                <a:ea typeface="Gill Sans" charset="0"/>
                <a:cs typeface="Gill Sans" charset="0"/>
                <a:sym typeface="Gill Sans" charset="0"/>
              </a:rPr>
              <a:t>TBD</a:t>
            </a:r>
            <a:endParaRPr kumimoji="0" lang="en-US" sz="14400" b="0" i="0" u="none" strike="noStrike" kern="0" cap="none" spc="0" normalizeH="0" baseline="0" noProof="0" dirty="0" smtClean="0">
              <a:ln>
                <a:noFill/>
              </a:ln>
              <a:solidFill>
                <a:srgbClr val="599C2B"/>
              </a:solidFill>
              <a:effectLst/>
              <a:uLnTx/>
              <a:uFillTx/>
              <a:latin typeface="Gill Sans" charset="0"/>
              <a:ea typeface="+mj-ea"/>
              <a:cs typeface="+mj-cs"/>
              <a:sym typeface="Gill Sans" charset="0"/>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1778000" y="2743200"/>
            <a:ext cx="10820400" cy="3860800"/>
          </a:xfrm>
          <a:ln/>
        </p:spPr>
        <p:txBody>
          <a:bodyPr anchor="t"/>
          <a:lstStyle/>
          <a:p>
            <a:pPr algn="r"/>
            <a:r>
              <a:rPr lang="en-US" sz="19000" spc="-150" dirty="0" smtClean="0">
                <a:solidFill>
                  <a:srgbClr val="599C2B"/>
                </a:solidFill>
                <a:latin typeface="Gill Sans" charset="0"/>
                <a:ea typeface="Gill Sans" charset="0"/>
                <a:cs typeface="Gill Sans" charset="0"/>
                <a:sym typeface="Gill Sans" charset="0"/>
              </a:rPr>
              <a:t>ACTIONS</a:t>
            </a:r>
            <a:endParaRPr lang="en-US" sz="19000" spc="-150" dirty="0">
              <a:solidFill>
                <a:srgbClr val="599C2B"/>
              </a:solidFill>
              <a:latin typeface="Gill Sans" charset="0"/>
              <a:sym typeface="Gill Sans" charset="0"/>
            </a:endParaRPr>
          </a:p>
        </p:txBody>
      </p:sp>
      <p:pic>
        <p:nvPicPr>
          <p:cNvPr id="47106" name="Picture 2"/>
          <p:cNvPicPr>
            <a:picLocks noChangeAspect="1" noChangeArrowheads="1"/>
          </p:cNvPicPr>
          <p:nvPr/>
        </p:nvPicPr>
        <p:blipFill>
          <a:blip r:embed="rId3" cstate="print"/>
          <a:srcRect/>
          <a:stretch>
            <a:fillRect/>
          </a:stretch>
        </p:blipFill>
        <p:spPr bwMode="auto">
          <a:xfrm>
            <a:off x="8128000" y="8470900"/>
            <a:ext cx="4508500" cy="998538"/>
          </a:xfrm>
          <a:prstGeom prst="rect">
            <a:avLst/>
          </a:prstGeom>
          <a:noFill/>
          <a:ln w="12700" cap="flat">
            <a:noFill/>
            <a:miter lim="800000"/>
            <a:headEnd/>
            <a:tailEnd/>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129" name="Rectangle 1"/>
          <p:cNvSpPr>
            <a:spLocks/>
          </p:cNvSpPr>
          <p:nvPr/>
        </p:nvSpPr>
        <p:spPr bwMode="auto">
          <a:xfrm>
            <a:off x="355600" y="279400"/>
            <a:ext cx="11150600" cy="1244600"/>
          </a:xfrm>
          <a:prstGeom prst="rect">
            <a:avLst/>
          </a:prstGeom>
          <a:noFill/>
          <a:ln w="12700" cap="flat">
            <a:noFill/>
            <a:miter lim="800000"/>
            <a:headEnd type="none" w="med" len="med"/>
            <a:tailEnd type="none" w="med" len="med"/>
          </a:ln>
        </p:spPr>
        <p:txBody>
          <a:bodyPr lIns="0" tIns="0" rIns="0" bIns="0" anchor="b"/>
          <a:lstStyle/>
          <a:p>
            <a:r>
              <a:rPr lang="en-US" sz="7200">
                <a:solidFill>
                  <a:srgbClr val="599C2B"/>
                </a:solidFill>
                <a:latin typeface="Gill Sans" charset="0"/>
                <a:ea typeface="Gill Sans" charset="0"/>
                <a:cs typeface="Gill Sans" charset="0"/>
                <a:sym typeface="Gill Sans" charset="0"/>
              </a:rPr>
              <a:t>ACTIONS</a:t>
            </a:r>
          </a:p>
        </p:txBody>
      </p:sp>
      <p:sp>
        <p:nvSpPr>
          <p:cNvPr id="48130" name="Rectangle 2"/>
          <p:cNvSpPr>
            <a:spLocks/>
          </p:cNvSpPr>
          <p:nvPr/>
        </p:nvSpPr>
        <p:spPr bwMode="auto">
          <a:xfrm>
            <a:off x="876300" y="1974850"/>
            <a:ext cx="10744200" cy="5308600"/>
          </a:xfrm>
          <a:prstGeom prst="rect">
            <a:avLst/>
          </a:prstGeom>
          <a:noFill/>
          <a:ln w="12700" cap="flat">
            <a:noFill/>
            <a:miter lim="800000"/>
            <a:headEnd type="none" w="med" len="med"/>
            <a:tailEnd type="none" w="med" len="med"/>
          </a:ln>
        </p:spPr>
        <p:txBody>
          <a:bodyPr lIns="0" tIns="0" rIns="0" bIns="0"/>
          <a:lstStyle/>
          <a:p>
            <a:pPr marL="685800" indent="-685800" algn="l">
              <a:lnSpc>
                <a:spcPct val="110000"/>
              </a:lnSpc>
              <a:spcBef>
                <a:spcPts val="1800"/>
              </a:spcBef>
              <a:buClr>
                <a:srgbClr val="599D2C"/>
              </a:buClr>
              <a:buSzPct val="100000"/>
              <a:buFont typeface="Gill Sans Light" charset="0"/>
              <a:buChar char="•"/>
            </a:pPr>
            <a:r>
              <a:rPr lang="en-US" sz="4400" dirty="0">
                <a:solidFill>
                  <a:schemeClr val="tx2"/>
                </a:solidFill>
                <a:ea typeface="Gill Sans Light" charset="0"/>
                <a:cs typeface="Gill Sans Light" charset="0"/>
              </a:rPr>
              <a:t>Collaboration among public and private higher educational </a:t>
            </a:r>
            <a:r>
              <a:rPr lang="en-US" sz="4400" dirty="0" smtClean="0">
                <a:solidFill>
                  <a:schemeClr val="tx2"/>
                </a:solidFill>
                <a:ea typeface="Gill Sans Light" charset="0"/>
                <a:cs typeface="Gill Sans Light" charset="0"/>
              </a:rPr>
              <a:t>institutions: FACTE</a:t>
            </a:r>
            <a:endParaRPr lang="en-US" sz="4400" dirty="0">
              <a:solidFill>
                <a:schemeClr val="tx2"/>
              </a:solidFill>
              <a:ea typeface="Gill Sans Light" charset="0"/>
              <a:cs typeface="Gill Sans Light" charset="0"/>
            </a:endParaRPr>
          </a:p>
          <a:p>
            <a:pPr marL="685800" indent="-685800" algn="l">
              <a:lnSpc>
                <a:spcPct val="110000"/>
              </a:lnSpc>
              <a:spcBef>
                <a:spcPts val="1800"/>
              </a:spcBef>
              <a:buClr>
                <a:srgbClr val="599D2C"/>
              </a:buClr>
              <a:buSzPct val="100000"/>
              <a:buFont typeface="Gill Sans Light" charset="0"/>
              <a:buChar char="•"/>
            </a:pPr>
            <a:r>
              <a:rPr lang="en-US" sz="4400" dirty="0">
                <a:solidFill>
                  <a:schemeClr val="tx2"/>
                </a:solidFill>
                <a:ea typeface="Gill Sans Light" charset="0"/>
                <a:cs typeface="Gill Sans Light" charset="0"/>
              </a:rPr>
              <a:t>Tallahassee Day on the Hill</a:t>
            </a:r>
          </a:p>
          <a:p>
            <a:pPr marL="685800" indent="-685800" algn="l">
              <a:lnSpc>
                <a:spcPct val="110000"/>
              </a:lnSpc>
              <a:spcBef>
                <a:spcPts val="1800"/>
              </a:spcBef>
              <a:buClr>
                <a:srgbClr val="599D2C"/>
              </a:buClr>
              <a:buSzPct val="100000"/>
              <a:buFont typeface="Gill Sans Light" charset="0"/>
              <a:buChar char="•"/>
            </a:pPr>
            <a:r>
              <a:rPr lang="en-US" sz="4400" dirty="0">
                <a:solidFill>
                  <a:schemeClr val="tx2"/>
                </a:solidFill>
                <a:ea typeface="Gill Sans Light" charset="0"/>
                <a:cs typeface="Gill Sans Light" charset="0"/>
              </a:rPr>
              <a:t>Economic impact statements</a:t>
            </a:r>
          </a:p>
          <a:p>
            <a:pPr marL="685800" indent="-685800" algn="l">
              <a:lnSpc>
                <a:spcPct val="110000"/>
              </a:lnSpc>
              <a:spcBef>
                <a:spcPts val="1800"/>
              </a:spcBef>
              <a:buClr>
                <a:srgbClr val="599D2C"/>
              </a:buClr>
              <a:buSzPct val="100000"/>
              <a:buFont typeface="Gill Sans Light" charset="0"/>
              <a:buChar char="•"/>
            </a:pPr>
            <a:r>
              <a:rPr lang="en-US" sz="4400" dirty="0">
                <a:solidFill>
                  <a:schemeClr val="tx2"/>
                </a:solidFill>
                <a:ea typeface="Gill Sans Light" charset="0"/>
                <a:cs typeface="Gill Sans Light" charset="0"/>
              </a:rPr>
              <a:t>Faculty volunteers for RTTT committees</a:t>
            </a:r>
          </a:p>
          <a:p>
            <a:pPr marL="685800" indent="-685800" algn="l">
              <a:lnSpc>
                <a:spcPct val="110000"/>
              </a:lnSpc>
              <a:spcBef>
                <a:spcPts val="1800"/>
              </a:spcBef>
              <a:buClr>
                <a:srgbClr val="599D2C"/>
              </a:buClr>
              <a:buSzPct val="100000"/>
              <a:buFont typeface="Gill Sans Light" charset="0"/>
              <a:buChar char="•"/>
            </a:pPr>
            <a:r>
              <a:rPr lang="en-US" sz="4400" dirty="0">
                <a:solidFill>
                  <a:schemeClr val="tx2"/>
                </a:solidFill>
                <a:ea typeface="Gill Sans Light" charset="0"/>
                <a:cs typeface="Gill Sans Light" charset="0"/>
              </a:rPr>
              <a:t>Managing the message</a:t>
            </a:r>
          </a:p>
        </p:txBody>
      </p:sp>
      <p:pic>
        <p:nvPicPr>
          <p:cNvPr id="48131"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9153" name="Rectangle 1"/>
          <p:cNvSpPr>
            <a:spLocks noGrp="1" noChangeArrowheads="1"/>
          </p:cNvSpPr>
          <p:nvPr>
            <p:ph type="body" idx="1"/>
          </p:nvPr>
        </p:nvSpPr>
        <p:spPr>
          <a:xfrm>
            <a:off x="4089400" y="1371600"/>
            <a:ext cx="8280400" cy="7632700"/>
          </a:xfrm>
          <a:ln/>
        </p:spPr>
        <p:txBody>
          <a:bodyPr/>
          <a:lstStyle/>
          <a:p>
            <a:pPr algn="r">
              <a:lnSpc>
                <a:spcPct val="120000"/>
              </a:lnSpc>
            </a:pPr>
            <a:r>
              <a:rPr lang="en-US" sz="4000" dirty="0">
                <a:solidFill>
                  <a:srgbClr val="000000"/>
                </a:solidFill>
                <a:latin typeface="Book Antiqua" charset="0"/>
                <a:ea typeface="Book Antiqua" charset="0"/>
                <a:cs typeface="Book Antiqua" charset="0"/>
                <a:sym typeface="Book Antiqua" charset="0"/>
              </a:rPr>
              <a:t>“The big take away is that the kind of work that we are engaged in is giving teacher prep programs information that they have never had that they can ACT ON to make targeted improvements.  </a:t>
            </a:r>
            <a:r>
              <a:rPr lang="en-US" sz="4000" dirty="0">
                <a:solidFill>
                  <a:srgbClr val="000000"/>
                </a:solidFill>
                <a:latin typeface="Book Antiqua" charset="0"/>
                <a:ea typeface="ヒラギノ明朝 Pro W3" charset="0"/>
                <a:cs typeface="ヒラギノ明朝 Pro W3" charset="0"/>
                <a:sym typeface="Book Antiqua" charset="0"/>
              </a:rPr>
              <a:t/>
            </a:r>
            <a:br>
              <a:rPr lang="en-US" sz="4000" dirty="0">
                <a:solidFill>
                  <a:srgbClr val="000000"/>
                </a:solidFill>
                <a:latin typeface="Book Antiqua" charset="0"/>
                <a:ea typeface="ヒラギノ明朝 Pro W3" charset="0"/>
                <a:cs typeface="ヒラギノ明朝 Pro W3" charset="0"/>
                <a:sym typeface="Book Antiqua" charset="0"/>
              </a:rPr>
            </a:br>
            <a:r>
              <a:rPr lang="en-US" sz="4000" dirty="0">
                <a:solidFill>
                  <a:srgbClr val="000000"/>
                </a:solidFill>
                <a:latin typeface="Book Antiqua" charset="0"/>
                <a:ea typeface="Book Antiqua" charset="0"/>
                <a:cs typeface="Book Antiqua" charset="0"/>
                <a:sym typeface="Book Antiqua" charset="0"/>
              </a:rPr>
              <a:t>All of the data analysis etc. </a:t>
            </a:r>
            <a:r>
              <a:rPr lang="en-US" sz="4000" dirty="0">
                <a:solidFill>
                  <a:srgbClr val="000000"/>
                </a:solidFill>
                <a:latin typeface="Book Antiqua" charset="0"/>
                <a:ea typeface="ヒラギノ明朝 Pro W3" charset="0"/>
                <a:cs typeface="ヒラギノ明朝 Pro W3" charset="0"/>
                <a:sym typeface="Book Antiqua" charset="0"/>
              </a:rPr>
              <a:t/>
            </a:r>
            <a:br>
              <a:rPr lang="en-US" sz="4000" dirty="0">
                <a:solidFill>
                  <a:srgbClr val="000000"/>
                </a:solidFill>
                <a:latin typeface="Book Antiqua" charset="0"/>
                <a:ea typeface="ヒラギノ明朝 Pro W3" charset="0"/>
                <a:cs typeface="ヒラギノ明朝 Pro W3" charset="0"/>
                <a:sym typeface="Book Antiqua" charset="0"/>
              </a:rPr>
            </a:br>
            <a:r>
              <a:rPr lang="en-US" sz="4000" dirty="0">
                <a:solidFill>
                  <a:srgbClr val="000000"/>
                </a:solidFill>
                <a:latin typeface="Book Antiqua" charset="0"/>
                <a:ea typeface="Book Antiqua" charset="0"/>
                <a:cs typeface="Book Antiqua" charset="0"/>
                <a:sym typeface="Book Antiqua" charset="0"/>
              </a:rPr>
              <a:t>doesn't mean much </a:t>
            </a:r>
            <a:r>
              <a:rPr lang="en-US" sz="4000" dirty="0">
                <a:solidFill>
                  <a:srgbClr val="000000"/>
                </a:solidFill>
                <a:latin typeface="Book Antiqua" charset="0"/>
                <a:ea typeface="ヒラギノ明朝 Pro W3" charset="0"/>
                <a:cs typeface="ヒラギノ明朝 Pro W3" charset="0"/>
                <a:sym typeface="Book Antiqua" charset="0"/>
              </a:rPr>
              <a:t/>
            </a:r>
            <a:br>
              <a:rPr lang="en-US" sz="4000" dirty="0">
                <a:solidFill>
                  <a:srgbClr val="000000"/>
                </a:solidFill>
                <a:latin typeface="Book Antiqua" charset="0"/>
                <a:ea typeface="ヒラギノ明朝 Pro W3" charset="0"/>
                <a:cs typeface="ヒラギノ明朝 Pro W3" charset="0"/>
                <a:sym typeface="Book Antiqua" charset="0"/>
              </a:rPr>
            </a:br>
            <a:r>
              <a:rPr lang="en-US" sz="4000" dirty="0">
                <a:solidFill>
                  <a:srgbClr val="000000"/>
                </a:solidFill>
                <a:latin typeface="Book Antiqua" charset="0"/>
                <a:ea typeface="Book Antiqua" charset="0"/>
                <a:cs typeface="Book Antiqua" charset="0"/>
                <a:sym typeface="Book Antiqua" charset="0"/>
              </a:rPr>
              <a:t>unless we can act on it to </a:t>
            </a:r>
            <a:r>
              <a:rPr lang="en-US" sz="4000" dirty="0">
                <a:solidFill>
                  <a:srgbClr val="000000"/>
                </a:solidFill>
                <a:latin typeface="Book Antiqua" charset="0"/>
                <a:ea typeface="ヒラギノ明朝 Pro W3" charset="0"/>
                <a:cs typeface="ヒラギノ明朝 Pro W3" charset="0"/>
                <a:sym typeface="Book Antiqua" charset="0"/>
              </a:rPr>
              <a:t/>
            </a:r>
            <a:br>
              <a:rPr lang="en-US" sz="4000" dirty="0">
                <a:solidFill>
                  <a:srgbClr val="000000"/>
                </a:solidFill>
                <a:latin typeface="Book Antiqua" charset="0"/>
                <a:ea typeface="ヒラギノ明朝 Pro W3" charset="0"/>
                <a:cs typeface="ヒラギノ明朝 Pro W3" charset="0"/>
                <a:sym typeface="Book Antiqua" charset="0"/>
              </a:rPr>
            </a:br>
            <a:r>
              <a:rPr lang="en-US" sz="4000" dirty="0">
                <a:solidFill>
                  <a:srgbClr val="000000"/>
                </a:solidFill>
                <a:latin typeface="Book Antiqua" charset="0"/>
                <a:ea typeface="Book Antiqua" charset="0"/>
                <a:cs typeface="Book Antiqua" charset="0"/>
                <a:sym typeface="Book Antiqua" charset="0"/>
              </a:rPr>
              <a:t>improve outcomes.”</a:t>
            </a:r>
            <a:endParaRPr lang="en-US" sz="4000" dirty="0">
              <a:solidFill>
                <a:srgbClr val="000000"/>
              </a:solidFill>
              <a:latin typeface="Book Antiqua" charset="0"/>
              <a:ea typeface="ヒラギノ明朝 Pro W3" charset="0"/>
              <a:cs typeface="ヒラギノ明朝 Pro W3" charset="0"/>
              <a:sym typeface="Book Antiqua" charset="0"/>
            </a:endParaRPr>
          </a:p>
        </p:txBody>
      </p:sp>
      <p:sp>
        <p:nvSpPr>
          <p:cNvPr id="49154" name="Rectangle 2"/>
          <p:cNvSpPr>
            <a:spLocks/>
          </p:cNvSpPr>
          <p:nvPr/>
        </p:nvSpPr>
        <p:spPr bwMode="auto">
          <a:xfrm>
            <a:off x="-25400" y="-285750"/>
            <a:ext cx="7264400" cy="1460500"/>
          </a:xfrm>
          <a:prstGeom prst="rect">
            <a:avLst/>
          </a:prstGeom>
          <a:noFill/>
          <a:ln w="12700" cap="flat">
            <a:noFill/>
            <a:miter lim="800000"/>
            <a:headEnd type="none" w="med" len="med"/>
            <a:tailEnd type="none" w="med" len="med"/>
          </a:ln>
        </p:spPr>
        <p:txBody>
          <a:bodyPr lIns="0" tIns="0" rIns="355600" bIns="0" anchor="ctr"/>
          <a:lstStyle/>
          <a:p>
            <a:pPr algn="l">
              <a:lnSpc>
                <a:spcPct val="130000"/>
              </a:lnSpc>
            </a:pPr>
            <a:r>
              <a:rPr lang="en-US" sz="9600" i="1" dirty="0">
                <a:solidFill>
                  <a:srgbClr val="203644"/>
                </a:solidFill>
                <a:latin typeface="Times New Roman" charset="0"/>
                <a:cs typeface="Times New Roman" charset="0"/>
                <a:sym typeface="Times New Roman" charset="0"/>
              </a:rPr>
              <a:t>George </a:t>
            </a:r>
            <a:r>
              <a:rPr lang="en-US" sz="9600" i="1" dirty="0" err="1">
                <a:solidFill>
                  <a:srgbClr val="203644"/>
                </a:solidFill>
                <a:latin typeface="Times New Roman" charset="0"/>
                <a:cs typeface="Times New Roman" charset="0"/>
                <a:sym typeface="Times New Roman" charset="0"/>
              </a:rPr>
              <a:t>Noell</a:t>
            </a:r>
            <a:endParaRPr lang="en-US" sz="9600" i="1" dirty="0">
              <a:solidFill>
                <a:srgbClr val="203644"/>
              </a:solidFill>
              <a:latin typeface="Times New Roman" charset="0"/>
              <a:cs typeface="Times New Roman" charset="0"/>
              <a:sym typeface="Times New Roman" charset="0"/>
            </a:endParaRPr>
          </a:p>
        </p:txBody>
      </p:sp>
      <p:pic>
        <p:nvPicPr>
          <p:cNvPr id="49155"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01600" y="317500"/>
            <a:ext cx="12827000" cy="749300"/>
          </a:xfrm>
          <a:ln/>
        </p:spPr>
        <p:txBody>
          <a:bodyPr rIns="457200" anchor="t"/>
          <a:lstStyle/>
          <a:p>
            <a:pPr>
              <a:lnSpc>
                <a:spcPct val="90000"/>
              </a:lnSpc>
            </a:pPr>
            <a:r>
              <a:rPr lang="en-US" sz="3800" dirty="0">
                <a:solidFill>
                  <a:srgbClr val="000000"/>
                </a:solidFill>
                <a:latin typeface="Gill Sans" charset="0"/>
                <a:ea typeface="Gill Sans" charset="0"/>
                <a:cs typeface="Gill Sans" charset="0"/>
                <a:sym typeface="Gill Sans" charset="0"/>
              </a:rPr>
              <a:t>Higher Education Task Force on Teacher Preparation</a:t>
            </a:r>
            <a:endParaRPr lang="en-US" sz="3800" dirty="0">
              <a:solidFill>
                <a:srgbClr val="000000"/>
              </a:solidFill>
              <a:latin typeface="Gill Sans" charset="0"/>
              <a:sym typeface="Gill Sans" charset="0"/>
            </a:endParaRPr>
          </a:p>
        </p:txBody>
      </p:sp>
      <p:sp>
        <p:nvSpPr>
          <p:cNvPr id="21506" name="Rectangle 2"/>
          <p:cNvSpPr>
            <a:spLocks noGrp="1" noChangeArrowheads="1"/>
          </p:cNvSpPr>
          <p:nvPr>
            <p:ph type="body" idx="1"/>
          </p:nvPr>
        </p:nvSpPr>
        <p:spPr>
          <a:xfrm>
            <a:off x="1524000" y="1511300"/>
            <a:ext cx="11328400" cy="5651500"/>
          </a:xfrm>
          <a:ln/>
        </p:spPr>
        <p:txBody>
          <a:bodyPr rIns="457200"/>
          <a:lstStyle/>
          <a:p>
            <a:pPr marL="457200" indent="-457200" algn="l">
              <a:buClr>
                <a:srgbClr val="49607E"/>
              </a:buClr>
              <a:buSzPct val="89000"/>
              <a:buFont typeface="Calibri" charset="0"/>
              <a:buChar char="•"/>
              <a:tabLst>
                <a:tab pos="57150" algn="l"/>
                <a:tab pos="57150" algn="l"/>
                <a:tab pos="57150" algn="l"/>
                <a:tab pos="57150" algn="l"/>
                <a:tab pos="57150" algn="l"/>
                <a:tab pos="57150" algn="l"/>
                <a:tab pos="57150" algn="l"/>
              </a:tabLst>
            </a:pPr>
            <a:r>
              <a:rPr lang="en-US" sz="3600">
                <a:solidFill>
                  <a:srgbClr val="000000"/>
                </a:solidFill>
                <a:latin typeface="Calibri" charset="0"/>
                <a:ea typeface="Calibri" charset="0"/>
                <a:cs typeface="Calibri" charset="0"/>
                <a:sym typeface="Calibri" charset="0"/>
              </a:rPr>
              <a:t>American Association of Colleges for Teacher Education</a:t>
            </a:r>
            <a:endParaRPr lang="en-US" sz="3600">
              <a:solidFill>
                <a:srgbClr val="000000"/>
              </a:solidFill>
              <a:latin typeface="Calibri" charset="0"/>
              <a:sym typeface="Calibri" charset="0"/>
            </a:endParaRPr>
          </a:p>
          <a:p>
            <a:pPr marL="457200" indent="-457200" algn="l">
              <a:spcBef>
                <a:spcPts val="1400"/>
              </a:spcBef>
              <a:buClr>
                <a:srgbClr val="49607E"/>
              </a:buClr>
              <a:buSzPct val="89000"/>
              <a:buFont typeface="Calibri" charset="0"/>
              <a:buChar char="•"/>
              <a:tabLst>
                <a:tab pos="57150" algn="l"/>
                <a:tab pos="57150" algn="l"/>
                <a:tab pos="57150" algn="l"/>
                <a:tab pos="57150" algn="l"/>
                <a:tab pos="57150" algn="l"/>
                <a:tab pos="57150" algn="l"/>
                <a:tab pos="57150" algn="l"/>
              </a:tabLst>
            </a:pPr>
            <a:r>
              <a:rPr lang="en-US" sz="3600">
                <a:solidFill>
                  <a:srgbClr val="000000"/>
                </a:solidFill>
                <a:latin typeface="Calibri" charset="0"/>
                <a:ea typeface="Calibri" charset="0"/>
                <a:cs typeface="Calibri" charset="0"/>
                <a:sym typeface="Calibri" charset="0"/>
              </a:rPr>
              <a:t>American Association of State Colleges and Universities</a:t>
            </a:r>
            <a:endParaRPr lang="en-US" sz="3600">
              <a:solidFill>
                <a:srgbClr val="000000"/>
              </a:solidFill>
              <a:latin typeface="Calibri" charset="0"/>
              <a:sym typeface="Calibri" charset="0"/>
            </a:endParaRPr>
          </a:p>
          <a:p>
            <a:pPr marL="457200" indent="-457200" algn="l">
              <a:spcBef>
                <a:spcPts val="1400"/>
              </a:spcBef>
              <a:buClr>
                <a:srgbClr val="49607E"/>
              </a:buClr>
              <a:buSzPct val="89000"/>
              <a:buFont typeface="Calibri" charset="0"/>
              <a:buChar char="•"/>
              <a:tabLst>
                <a:tab pos="57150" algn="l"/>
                <a:tab pos="57150" algn="l"/>
                <a:tab pos="57150" algn="l"/>
                <a:tab pos="57150" algn="l"/>
                <a:tab pos="57150" algn="l"/>
                <a:tab pos="57150" algn="l"/>
                <a:tab pos="57150" algn="l"/>
              </a:tabLst>
            </a:pPr>
            <a:r>
              <a:rPr lang="en-US" sz="3600">
                <a:solidFill>
                  <a:srgbClr val="000000"/>
                </a:solidFill>
                <a:latin typeface="Calibri" charset="0"/>
                <a:ea typeface="Calibri" charset="0"/>
                <a:cs typeface="Calibri" charset="0"/>
                <a:sym typeface="Calibri" charset="0"/>
              </a:rPr>
              <a:t>American Council on Education</a:t>
            </a:r>
            <a:endParaRPr lang="en-US" sz="3600">
              <a:solidFill>
                <a:srgbClr val="000000"/>
              </a:solidFill>
              <a:latin typeface="Calibri" charset="0"/>
              <a:sym typeface="Calibri" charset="0"/>
            </a:endParaRPr>
          </a:p>
          <a:p>
            <a:pPr marL="457200" indent="-457200" algn="l">
              <a:spcBef>
                <a:spcPts val="1400"/>
              </a:spcBef>
              <a:buClr>
                <a:srgbClr val="49607E"/>
              </a:buClr>
              <a:buSzPct val="89000"/>
              <a:buFont typeface="Calibri" charset="0"/>
              <a:buChar char="•"/>
              <a:tabLst>
                <a:tab pos="57150" algn="l"/>
                <a:tab pos="57150" algn="l"/>
                <a:tab pos="57150" algn="l"/>
                <a:tab pos="57150" algn="l"/>
                <a:tab pos="57150" algn="l"/>
                <a:tab pos="57150" algn="l"/>
                <a:tab pos="57150" algn="l"/>
              </a:tabLst>
            </a:pPr>
            <a:r>
              <a:rPr lang="en-US" sz="3600">
                <a:solidFill>
                  <a:srgbClr val="000000"/>
                </a:solidFill>
                <a:latin typeface="Calibri" charset="0"/>
                <a:ea typeface="Calibri" charset="0"/>
                <a:cs typeface="Calibri" charset="0"/>
                <a:sym typeface="Calibri" charset="0"/>
              </a:rPr>
              <a:t>Association of American Universities</a:t>
            </a:r>
            <a:endParaRPr lang="en-US" sz="3600">
              <a:solidFill>
                <a:srgbClr val="000000"/>
              </a:solidFill>
              <a:latin typeface="Calibri" charset="0"/>
              <a:sym typeface="Calibri" charset="0"/>
            </a:endParaRPr>
          </a:p>
          <a:p>
            <a:pPr marL="457200" indent="-457200" algn="l">
              <a:spcBef>
                <a:spcPts val="1400"/>
              </a:spcBef>
              <a:buClr>
                <a:srgbClr val="49607E"/>
              </a:buClr>
              <a:buSzPct val="89000"/>
              <a:buFont typeface="Calibri" charset="0"/>
              <a:buChar char="•"/>
              <a:tabLst>
                <a:tab pos="57150" algn="l"/>
                <a:tab pos="57150" algn="l"/>
                <a:tab pos="57150" algn="l"/>
                <a:tab pos="57150" algn="l"/>
                <a:tab pos="57150" algn="l"/>
                <a:tab pos="57150" algn="l"/>
                <a:tab pos="57150" algn="l"/>
              </a:tabLst>
            </a:pPr>
            <a:r>
              <a:rPr lang="en-US" sz="3600">
                <a:solidFill>
                  <a:srgbClr val="000000"/>
                </a:solidFill>
                <a:latin typeface="Calibri" charset="0"/>
                <a:ea typeface="Calibri" charset="0"/>
                <a:cs typeface="Calibri" charset="0"/>
                <a:sym typeface="Calibri" charset="0"/>
              </a:rPr>
              <a:t>Association of Jesuit Colleges and Universities</a:t>
            </a:r>
            <a:endParaRPr lang="en-US" sz="3600">
              <a:solidFill>
                <a:srgbClr val="000000"/>
              </a:solidFill>
              <a:latin typeface="Calibri" charset="0"/>
              <a:sym typeface="Calibri" charset="0"/>
            </a:endParaRPr>
          </a:p>
          <a:p>
            <a:pPr marL="457200" indent="-457200" algn="l">
              <a:spcBef>
                <a:spcPts val="1400"/>
              </a:spcBef>
              <a:buClr>
                <a:srgbClr val="49607E"/>
              </a:buClr>
              <a:buSzPct val="89000"/>
              <a:buFont typeface="Calibri" charset="0"/>
              <a:buChar char="•"/>
              <a:tabLst>
                <a:tab pos="57150" algn="l"/>
                <a:tab pos="57150" algn="l"/>
                <a:tab pos="57150" algn="l"/>
                <a:tab pos="57150" algn="l"/>
                <a:tab pos="57150" algn="l"/>
                <a:tab pos="57150" algn="l"/>
                <a:tab pos="57150" algn="l"/>
              </a:tabLst>
            </a:pPr>
            <a:r>
              <a:rPr lang="en-US" sz="3600">
                <a:solidFill>
                  <a:srgbClr val="000000"/>
                </a:solidFill>
                <a:latin typeface="Calibri" charset="0"/>
                <a:ea typeface="Calibri" charset="0"/>
                <a:cs typeface="Calibri" charset="0"/>
                <a:sym typeface="Calibri" charset="0"/>
              </a:rPr>
              <a:t>Association of Public Land Grant Universities</a:t>
            </a:r>
            <a:endParaRPr lang="en-US" sz="3600">
              <a:solidFill>
                <a:srgbClr val="000000"/>
              </a:solidFill>
              <a:latin typeface="Calibri" charset="0"/>
              <a:sym typeface="Calibri" charset="0"/>
            </a:endParaRPr>
          </a:p>
          <a:p>
            <a:pPr marL="457200" indent="-457200" algn="l">
              <a:spcBef>
                <a:spcPts val="1400"/>
              </a:spcBef>
              <a:buClr>
                <a:srgbClr val="49607E"/>
              </a:buClr>
              <a:buSzPct val="89000"/>
              <a:buFont typeface="Calibri" charset="0"/>
              <a:buChar char="•"/>
              <a:tabLst>
                <a:tab pos="57150" algn="l"/>
                <a:tab pos="57150" algn="l"/>
                <a:tab pos="57150" algn="l"/>
                <a:tab pos="57150" algn="l"/>
                <a:tab pos="57150" algn="l"/>
                <a:tab pos="57150" algn="l"/>
                <a:tab pos="57150" algn="l"/>
              </a:tabLst>
            </a:pPr>
            <a:r>
              <a:rPr lang="en-US" sz="3600">
                <a:solidFill>
                  <a:srgbClr val="000000"/>
                </a:solidFill>
                <a:latin typeface="Calibri" charset="0"/>
                <a:ea typeface="Calibri" charset="0"/>
                <a:cs typeface="Calibri" charset="0"/>
                <a:sym typeface="Calibri" charset="0"/>
              </a:rPr>
              <a:t>National Association of Independent Colleges </a:t>
            </a:r>
            <a:r>
              <a:rPr lang="en-US" sz="3600">
                <a:solidFill>
                  <a:srgbClr val="000000"/>
                </a:solidFill>
                <a:latin typeface="Calibri" charset="0"/>
                <a:sym typeface="Calibri" charset="0"/>
              </a:rPr>
              <a:t/>
            </a:r>
            <a:br>
              <a:rPr lang="en-US" sz="3600">
                <a:solidFill>
                  <a:srgbClr val="000000"/>
                </a:solidFill>
                <a:latin typeface="Calibri" charset="0"/>
                <a:sym typeface="Calibri" charset="0"/>
              </a:rPr>
            </a:br>
            <a:r>
              <a:rPr lang="en-US" sz="3600">
                <a:solidFill>
                  <a:srgbClr val="000000"/>
                </a:solidFill>
                <a:latin typeface="Calibri" charset="0"/>
                <a:ea typeface="Calibri" charset="0"/>
                <a:cs typeface="Calibri" charset="0"/>
                <a:sym typeface="Calibri" charset="0"/>
              </a:rPr>
              <a:t>                and Universities</a:t>
            </a:r>
            <a:endParaRPr lang="en-US" sz="3600">
              <a:solidFill>
                <a:srgbClr val="000000"/>
              </a:solidFill>
              <a:latin typeface="Calibri" charset="0"/>
              <a:sym typeface="Calibri" charset="0"/>
            </a:endParaRPr>
          </a:p>
        </p:txBody>
      </p:sp>
      <p:sp>
        <p:nvSpPr>
          <p:cNvPr id="21507" name="Rectangle 3"/>
          <p:cNvSpPr>
            <a:spLocks/>
          </p:cNvSpPr>
          <p:nvPr/>
        </p:nvSpPr>
        <p:spPr bwMode="auto">
          <a:xfrm rot="16200000">
            <a:off x="-1968500" y="3175000"/>
            <a:ext cx="5562600" cy="1346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sz="9600" dirty="0">
                <a:solidFill>
                  <a:srgbClr val="2E3C50"/>
                </a:solidFill>
                <a:latin typeface="Gill Sans" charset="0"/>
                <a:ea typeface="Gill Sans" charset="0"/>
                <a:cs typeface="Gill Sans" charset="0"/>
                <a:sym typeface="Gill Sans" charset="0"/>
              </a:rPr>
              <a:t>members</a:t>
            </a:r>
          </a:p>
        </p:txBody>
      </p:sp>
      <p:pic>
        <p:nvPicPr>
          <p:cNvPr id="21508" name="Picture 4"/>
          <p:cNvPicPr>
            <a:picLocks noChangeAspect="1" noChangeArrowheads="1"/>
          </p:cNvPicPr>
          <p:nvPr/>
        </p:nvPicPr>
        <p:blipFill>
          <a:blip r:embed="rId3" cstate="print"/>
          <a:srcRect/>
          <a:stretch>
            <a:fillRect/>
          </a:stretch>
        </p:blipFill>
        <p:spPr bwMode="auto">
          <a:xfrm>
            <a:off x="81280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xfrm>
            <a:off x="266700" y="2628900"/>
            <a:ext cx="12446000" cy="2476500"/>
          </a:xfrm>
          <a:ln/>
        </p:spPr>
        <p:txBody>
          <a:bodyPr lIns="0" tIns="0" rIns="457200" bIns="0"/>
          <a:lstStyle/>
          <a:p>
            <a:pPr>
              <a:lnSpc>
                <a:spcPct val="95000"/>
              </a:lnSpc>
            </a:pPr>
            <a:r>
              <a:rPr lang="en-US" sz="5600" dirty="0">
                <a:solidFill>
                  <a:srgbClr val="2E3C50"/>
                </a:solidFill>
                <a:latin typeface="Helvetica Neue" charset="0"/>
                <a:ea typeface="Helvetica Neue" charset="0"/>
                <a:cs typeface="Helvetica Neue" charset="0"/>
                <a:sym typeface="Helvetica Neue" charset="0"/>
              </a:rPr>
              <a:t>High quality and rigor are essential for effective professional educator preparation programs.</a:t>
            </a:r>
            <a:endParaRPr lang="en-US" sz="5600" dirty="0">
              <a:solidFill>
                <a:srgbClr val="2E3C50"/>
              </a:solidFill>
              <a:latin typeface="Helvetica Neue" charset="0"/>
              <a:sym typeface="Helvetica Neue" charset="0"/>
            </a:endParaRPr>
          </a:p>
        </p:txBody>
      </p:sp>
      <p:sp>
        <p:nvSpPr>
          <p:cNvPr id="22530" name="Rectangle 2"/>
          <p:cNvSpPr>
            <a:spLocks noGrp="1" noChangeArrowheads="1"/>
          </p:cNvSpPr>
          <p:nvPr>
            <p:ph type="title"/>
          </p:nvPr>
        </p:nvSpPr>
        <p:spPr>
          <a:xfrm>
            <a:off x="279400" y="342900"/>
            <a:ext cx="12674600" cy="1790700"/>
          </a:xfrm>
          <a:ln/>
        </p:spPr>
        <p:txBody>
          <a:bodyPr rIns="457200" anchor="t"/>
          <a:lstStyle/>
          <a:p>
            <a:pPr>
              <a:spcBef>
                <a:spcPts val="1300"/>
              </a:spcBef>
            </a:pPr>
            <a:r>
              <a:rPr lang="en-US" sz="3800" dirty="0" smtClean="0">
                <a:solidFill>
                  <a:srgbClr val="000000"/>
                </a:solidFill>
                <a:latin typeface="Gill Sans" charset="0"/>
                <a:ea typeface="Gill Sans" charset="0"/>
                <a:cs typeface="Gill Sans" charset="0"/>
                <a:sym typeface="Gill Sans" charset="0"/>
              </a:rPr>
              <a:t>Higher Education Task Force on Teacher Preparation:</a:t>
            </a:r>
            <a:r>
              <a:rPr lang="en-US" sz="3800" dirty="0">
                <a:solidFill>
                  <a:srgbClr val="000000"/>
                </a:solidFill>
                <a:latin typeface="Gill Sans" charset="0"/>
                <a:sym typeface="Gill Sans" charset="0"/>
              </a:rPr>
              <a:t/>
            </a:r>
            <a:br>
              <a:rPr lang="en-US" sz="3800" dirty="0">
                <a:solidFill>
                  <a:srgbClr val="000000"/>
                </a:solidFill>
                <a:latin typeface="Gill Sans" charset="0"/>
                <a:sym typeface="Gill Sans" charset="0"/>
              </a:rPr>
            </a:br>
            <a:r>
              <a:rPr lang="en-US" sz="3800" dirty="0">
                <a:solidFill>
                  <a:srgbClr val="000000"/>
                </a:solidFill>
                <a:latin typeface="Gill Sans" charset="0"/>
                <a:ea typeface="Gill Sans" charset="0"/>
                <a:cs typeface="Gill Sans" charset="0"/>
                <a:sym typeface="Gill Sans" charset="0"/>
              </a:rPr>
              <a:t>Principles of ESEA &amp; </a:t>
            </a:r>
            <a:r>
              <a:rPr lang="en-US" sz="3800" dirty="0" err="1">
                <a:solidFill>
                  <a:srgbClr val="000000"/>
                </a:solidFill>
                <a:latin typeface="Gill Sans" charset="0"/>
                <a:ea typeface="Gill Sans" charset="0"/>
                <a:cs typeface="Gill Sans" charset="0"/>
                <a:sym typeface="Gill Sans" charset="0"/>
              </a:rPr>
              <a:t>Tittle</a:t>
            </a:r>
            <a:r>
              <a:rPr lang="en-US" sz="3800" dirty="0">
                <a:solidFill>
                  <a:srgbClr val="000000"/>
                </a:solidFill>
                <a:latin typeface="Gill Sans" charset="0"/>
                <a:ea typeface="Gill Sans" charset="0"/>
                <a:cs typeface="Gill Sans" charset="0"/>
                <a:sym typeface="Gill Sans" charset="0"/>
              </a:rPr>
              <a:t> II HEA Reauthorization </a:t>
            </a:r>
            <a:r>
              <a:rPr lang="en-US" sz="3800" dirty="0">
                <a:solidFill>
                  <a:srgbClr val="000000"/>
                </a:solidFill>
                <a:latin typeface="Gill Sans" charset="0"/>
                <a:sym typeface="Gill Sans" charset="0"/>
              </a:rPr>
              <a:t/>
            </a:r>
            <a:br>
              <a:rPr lang="en-US" sz="3800" dirty="0">
                <a:solidFill>
                  <a:srgbClr val="000000"/>
                </a:solidFill>
                <a:latin typeface="Gill Sans" charset="0"/>
                <a:sym typeface="Gill Sans" charset="0"/>
              </a:rPr>
            </a:br>
            <a:r>
              <a:rPr lang="en-US" sz="3800" dirty="0">
                <a:solidFill>
                  <a:srgbClr val="000000"/>
                </a:solidFill>
                <a:latin typeface="Gill Sans" charset="0"/>
                <a:ea typeface="Gill Sans" charset="0"/>
                <a:cs typeface="Gill Sans" charset="0"/>
                <a:sym typeface="Gill Sans" charset="0"/>
              </a:rPr>
              <a:t>and Educator Preparation</a:t>
            </a:r>
            <a:endParaRPr lang="en-US" sz="3800" dirty="0">
              <a:solidFill>
                <a:srgbClr val="000000"/>
              </a:solidFill>
              <a:latin typeface="Gill Sans" charset="0"/>
              <a:sym typeface="Gill Sans" charset="0"/>
            </a:endParaRPr>
          </a:p>
        </p:txBody>
      </p:sp>
      <p:pic>
        <p:nvPicPr>
          <p:cNvPr id="22531" name="Picture 3"/>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body" idx="1"/>
          </p:nvPr>
        </p:nvSpPr>
        <p:spPr>
          <a:xfrm>
            <a:off x="4610100" y="2730500"/>
            <a:ext cx="7759700" cy="4127500"/>
          </a:xfrm>
          <a:ln/>
        </p:spPr>
        <p:txBody>
          <a:bodyPr rIns="457200"/>
          <a:lstStyle/>
          <a:p>
            <a:pPr algn="l">
              <a:tabLst>
                <a:tab pos="57150" algn="l"/>
              </a:tabLst>
            </a:pPr>
            <a:r>
              <a:rPr lang="en-US" sz="6000" dirty="0">
                <a:latin typeface="Helvetica Neue" charset="0"/>
                <a:ea typeface="Helvetica Neue" charset="0"/>
                <a:cs typeface="Helvetica Neue" charset="0"/>
                <a:sym typeface="Helvetica Neue" charset="0"/>
              </a:rPr>
              <a:t>All providers of educator preparation should adhere to the same standards.</a:t>
            </a:r>
            <a:endParaRPr lang="en-US" sz="6000" dirty="0">
              <a:latin typeface="Helvetica Neue" charset="0"/>
              <a:sym typeface="Helvetica Neue" charset="0"/>
            </a:endParaRPr>
          </a:p>
        </p:txBody>
      </p:sp>
      <p:sp>
        <p:nvSpPr>
          <p:cNvPr id="23554" name="Rectangle 2"/>
          <p:cNvSpPr>
            <a:spLocks/>
          </p:cNvSpPr>
          <p:nvPr/>
        </p:nvSpPr>
        <p:spPr bwMode="auto">
          <a:xfrm>
            <a:off x="0" y="381000"/>
            <a:ext cx="13436600" cy="838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dirty="0">
                <a:solidFill>
                  <a:srgbClr val="384961"/>
                </a:solidFill>
                <a:latin typeface="Gill Sans" charset="0"/>
                <a:ea typeface="Gill Sans" charset="0"/>
                <a:cs typeface="Gill Sans" charset="0"/>
                <a:sym typeface="Gill Sans" charset="0"/>
              </a:rPr>
              <a:t>Higher Education Task Force on Teacher Preparation</a:t>
            </a:r>
          </a:p>
        </p:txBody>
      </p:sp>
      <p:sp>
        <p:nvSpPr>
          <p:cNvPr id="23555" name="Rectangle 3"/>
          <p:cNvSpPr>
            <a:spLocks/>
          </p:cNvSpPr>
          <p:nvPr/>
        </p:nvSpPr>
        <p:spPr bwMode="auto">
          <a:xfrm>
            <a:off x="1638300" y="2451100"/>
            <a:ext cx="1816100" cy="3606800"/>
          </a:xfrm>
          <a:prstGeom prst="rect">
            <a:avLst/>
          </a:prstGeom>
          <a:noFill/>
          <a:ln w="12700" cap="flat">
            <a:noFill/>
            <a:miter lim="800000"/>
            <a:headEnd type="none" w="med" len="med"/>
            <a:tailEnd type="none" w="med" len="med"/>
          </a:ln>
        </p:spPr>
        <p:txBody>
          <a:bodyPr lIns="0" tIns="0" rIns="457200" bIns="0"/>
          <a:lstStyle/>
          <a:p>
            <a:pPr algn="l">
              <a:spcBef>
                <a:spcPts val="2500"/>
              </a:spcBef>
              <a:tabLst>
                <a:tab pos="57150" algn="l"/>
              </a:tabLst>
            </a:pPr>
            <a:r>
              <a:rPr lang="en-US" sz="28800">
                <a:solidFill>
                  <a:schemeClr val="tx1"/>
                </a:solidFill>
                <a:latin typeface="Book Antiqua" charset="0"/>
                <a:ea typeface="Book Antiqua" charset="0"/>
                <a:cs typeface="Book Antiqua" charset="0"/>
                <a:sym typeface="Book Antiqua" charset="0"/>
              </a:rPr>
              <a:t>1</a:t>
            </a:r>
          </a:p>
        </p:txBody>
      </p:sp>
      <p:pic>
        <p:nvPicPr>
          <p:cNvPr id="23556" name="Picture 4"/>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a:xfrm>
            <a:off x="4432300" y="1549400"/>
            <a:ext cx="8013700" cy="2857500"/>
          </a:xfrm>
          <a:ln/>
        </p:spPr>
        <p:txBody>
          <a:bodyPr rIns="457200"/>
          <a:lstStyle/>
          <a:p>
            <a:pPr algn="l">
              <a:lnSpc>
                <a:spcPct val="90000"/>
              </a:lnSpc>
              <a:tabLst>
                <a:tab pos="57150" algn="l"/>
              </a:tabLst>
            </a:pPr>
            <a:r>
              <a:rPr lang="en-US" sz="6000" dirty="0">
                <a:latin typeface="Helvetica Neue" charset="0"/>
                <a:ea typeface="Helvetica Neue" charset="0"/>
                <a:cs typeface="Helvetica Neue" charset="0"/>
                <a:sym typeface="Helvetica Neue" charset="0"/>
              </a:rPr>
              <a:t>Findings of unbiased research should guide policy development. </a:t>
            </a:r>
            <a:endParaRPr lang="en-US" sz="6000" dirty="0">
              <a:latin typeface="Helvetica Neue" charset="0"/>
              <a:sym typeface="Helvetica Neue" charset="0"/>
            </a:endParaRPr>
          </a:p>
        </p:txBody>
      </p:sp>
      <p:sp>
        <p:nvSpPr>
          <p:cNvPr id="24579" name="Rectangle 3"/>
          <p:cNvSpPr>
            <a:spLocks/>
          </p:cNvSpPr>
          <p:nvPr/>
        </p:nvSpPr>
        <p:spPr bwMode="auto">
          <a:xfrm>
            <a:off x="5321300" y="4686300"/>
            <a:ext cx="7353300" cy="3937000"/>
          </a:xfrm>
          <a:prstGeom prst="rect">
            <a:avLst/>
          </a:prstGeom>
          <a:noFill/>
          <a:ln w="12700" cap="flat">
            <a:noFill/>
            <a:miter lim="800000"/>
            <a:headEnd type="none" w="med" len="med"/>
            <a:tailEnd type="none" w="med" len="med"/>
          </a:ln>
        </p:spPr>
        <p:txBody>
          <a:bodyPr lIns="0" tIns="0" rIns="457200" bIns="0" anchor="t"/>
          <a:lstStyle/>
          <a:p>
            <a:pPr algn="l">
              <a:spcBef>
                <a:spcPts val="2500"/>
              </a:spcBef>
              <a:tabLst>
                <a:tab pos="57150" algn="l"/>
              </a:tabLst>
            </a:pPr>
            <a:r>
              <a:rPr lang="en-US" sz="4000" dirty="0">
                <a:solidFill>
                  <a:schemeClr val="tx1"/>
                </a:solidFill>
                <a:latin typeface="Helvetica Neue" charset="0"/>
                <a:ea typeface="Helvetica Neue" charset="0"/>
                <a:cs typeface="Helvetica Neue" charset="0"/>
                <a:sym typeface="Helvetica Neue" charset="0"/>
              </a:rPr>
              <a:t>Three aspects of teacher preparation that are likely to have the strongest effects: content knowledge, field experience, and the quality of the teacher candidates.</a:t>
            </a:r>
          </a:p>
        </p:txBody>
      </p:sp>
      <p:sp>
        <p:nvSpPr>
          <p:cNvPr id="24580" name="Rectangle 4"/>
          <p:cNvSpPr>
            <a:spLocks/>
          </p:cNvSpPr>
          <p:nvPr/>
        </p:nvSpPr>
        <p:spPr bwMode="auto">
          <a:xfrm>
            <a:off x="1638300" y="1930400"/>
            <a:ext cx="1816100" cy="3606800"/>
          </a:xfrm>
          <a:prstGeom prst="rect">
            <a:avLst/>
          </a:prstGeom>
          <a:noFill/>
          <a:ln w="12700" cap="flat">
            <a:noFill/>
            <a:miter lim="800000"/>
            <a:headEnd type="none" w="med" len="med"/>
            <a:tailEnd type="none" w="med" len="med"/>
          </a:ln>
        </p:spPr>
        <p:txBody>
          <a:bodyPr lIns="0" tIns="0" rIns="457200" bIns="0"/>
          <a:lstStyle/>
          <a:p>
            <a:pPr algn="l">
              <a:spcBef>
                <a:spcPts val="2500"/>
              </a:spcBef>
              <a:tabLst>
                <a:tab pos="57150" algn="l"/>
              </a:tabLst>
            </a:pPr>
            <a:r>
              <a:rPr lang="en-US" sz="28800">
                <a:solidFill>
                  <a:schemeClr val="tx1"/>
                </a:solidFill>
                <a:latin typeface="Book Antiqua" charset="0"/>
                <a:ea typeface="Book Antiqua" charset="0"/>
                <a:cs typeface="Book Antiqua" charset="0"/>
                <a:sym typeface="Book Antiqua" charset="0"/>
              </a:rPr>
              <a:t>2</a:t>
            </a:r>
          </a:p>
        </p:txBody>
      </p:sp>
      <p:pic>
        <p:nvPicPr>
          <p:cNvPr id="24581" name="Picture 5"/>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
        <p:nvSpPr>
          <p:cNvPr id="7" name="Rectangle 2"/>
          <p:cNvSpPr>
            <a:spLocks/>
          </p:cNvSpPr>
          <p:nvPr/>
        </p:nvSpPr>
        <p:spPr bwMode="auto">
          <a:xfrm>
            <a:off x="0" y="381000"/>
            <a:ext cx="13436600" cy="838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dirty="0">
                <a:solidFill>
                  <a:srgbClr val="384961"/>
                </a:solidFill>
                <a:latin typeface="Gill Sans" charset="0"/>
                <a:ea typeface="Gill Sans" charset="0"/>
                <a:cs typeface="Gill Sans" charset="0"/>
                <a:sym typeface="Gill Sans" charset="0"/>
              </a:rPr>
              <a:t>Higher Education Task Force on Teacher Preparation</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body" idx="1"/>
          </p:nvPr>
        </p:nvSpPr>
        <p:spPr>
          <a:xfrm>
            <a:off x="5207000" y="3251200"/>
            <a:ext cx="7302500" cy="3251200"/>
          </a:xfrm>
          <a:ln/>
        </p:spPr>
        <p:txBody>
          <a:bodyPr rIns="457200"/>
          <a:lstStyle/>
          <a:p>
            <a:pPr algn="l">
              <a:tabLst>
                <a:tab pos="57150" algn="l"/>
              </a:tabLst>
            </a:pPr>
            <a:r>
              <a:rPr lang="en-US" sz="6000" dirty="0">
                <a:latin typeface="Helvetica Neue" charset="0"/>
                <a:ea typeface="Helvetica Neue" charset="0"/>
                <a:cs typeface="Helvetica Neue" charset="0"/>
                <a:sym typeface="Helvetica Neue" charset="0"/>
              </a:rPr>
              <a:t>Rich and rigorous preparation that is school embedded.</a:t>
            </a:r>
            <a:endParaRPr lang="en-US" sz="6000" dirty="0">
              <a:latin typeface="Helvetica Neue" charset="0"/>
              <a:sym typeface="Helvetica Neue" charset="0"/>
            </a:endParaRPr>
          </a:p>
        </p:txBody>
      </p:sp>
      <p:sp>
        <p:nvSpPr>
          <p:cNvPr id="25603" name="Rectangle 3"/>
          <p:cNvSpPr>
            <a:spLocks/>
          </p:cNvSpPr>
          <p:nvPr/>
        </p:nvSpPr>
        <p:spPr bwMode="auto">
          <a:xfrm>
            <a:off x="1638300" y="1676400"/>
            <a:ext cx="1816100" cy="3606800"/>
          </a:xfrm>
          <a:prstGeom prst="rect">
            <a:avLst/>
          </a:prstGeom>
          <a:noFill/>
          <a:ln w="12700" cap="flat">
            <a:noFill/>
            <a:miter lim="800000"/>
            <a:headEnd type="none" w="med" len="med"/>
            <a:tailEnd type="none" w="med" len="med"/>
          </a:ln>
        </p:spPr>
        <p:txBody>
          <a:bodyPr lIns="0" tIns="0" rIns="457200" bIns="0"/>
          <a:lstStyle/>
          <a:p>
            <a:pPr algn="l">
              <a:spcBef>
                <a:spcPts val="2500"/>
              </a:spcBef>
              <a:tabLst>
                <a:tab pos="57150" algn="l"/>
              </a:tabLst>
            </a:pPr>
            <a:r>
              <a:rPr lang="en-US" sz="28800">
                <a:solidFill>
                  <a:schemeClr val="tx1"/>
                </a:solidFill>
                <a:latin typeface="Book Antiqua" charset="0"/>
                <a:ea typeface="Book Antiqua" charset="0"/>
                <a:cs typeface="Book Antiqua" charset="0"/>
                <a:sym typeface="Book Antiqua" charset="0"/>
              </a:rPr>
              <a:t>3</a:t>
            </a:r>
          </a:p>
        </p:txBody>
      </p:sp>
      <p:pic>
        <p:nvPicPr>
          <p:cNvPr id="25604" name="Picture 4"/>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
        <p:nvSpPr>
          <p:cNvPr id="6" name="Rectangle 2"/>
          <p:cNvSpPr>
            <a:spLocks/>
          </p:cNvSpPr>
          <p:nvPr/>
        </p:nvSpPr>
        <p:spPr bwMode="auto">
          <a:xfrm>
            <a:off x="0" y="381000"/>
            <a:ext cx="13436600" cy="838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dirty="0">
                <a:solidFill>
                  <a:srgbClr val="384961"/>
                </a:solidFill>
                <a:latin typeface="Gill Sans" charset="0"/>
                <a:ea typeface="Gill Sans" charset="0"/>
                <a:cs typeface="Gill Sans" charset="0"/>
                <a:sym typeface="Gill Sans" charset="0"/>
              </a:rPr>
              <a:t>Higher Education Task Force on Teacher Preparation</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a:xfrm>
            <a:off x="5207000" y="3340100"/>
            <a:ext cx="7924800" cy="4152900"/>
          </a:xfrm>
          <a:ln/>
        </p:spPr>
        <p:txBody>
          <a:bodyPr rIns="457200"/>
          <a:lstStyle/>
          <a:p>
            <a:pPr algn="l">
              <a:tabLst>
                <a:tab pos="57150" algn="l"/>
              </a:tabLst>
            </a:pPr>
            <a:r>
              <a:rPr lang="en-US" sz="6000" dirty="0">
                <a:latin typeface="Helvetica Neue" charset="0"/>
                <a:ea typeface="Helvetica Neue" charset="0"/>
                <a:cs typeface="Helvetica Neue" charset="0"/>
                <a:sym typeface="Helvetica Neue" charset="0"/>
              </a:rPr>
              <a:t>All teacher candidates complete a performance assessment.</a:t>
            </a:r>
            <a:endParaRPr lang="en-US" sz="6000" dirty="0">
              <a:latin typeface="Helvetica Neue" charset="0"/>
              <a:sym typeface="Helvetica Neue" charset="0"/>
            </a:endParaRPr>
          </a:p>
        </p:txBody>
      </p:sp>
      <p:sp>
        <p:nvSpPr>
          <p:cNvPr id="26627" name="Rectangle 3"/>
          <p:cNvSpPr>
            <a:spLocks/>
          </p:cNvSpPr>
          <p:nvPr/>
        </p:nvSpPr>
        <p:spPr bwMode="auto">
          <a:xfrm>
            <a:off x="1638300" y="1485900"/>
            <a:ext cx="1816100" cy="3606800"/>
          </a:xfrm>
          <a:prstGeom prst="rect">
            <a:avLst/>
          </a:prstGeom>
          <a:noFill/>
          <a:ln w="12700" cap="flat">
            <a:noFill/>
            <a:miter lim="800000"/>
            <a:headEnd type="none" w="med" len="med"/>
            <a:tailEnd type="none" w="med" len="med"/>
          </a:ln>
        </p:spPr>
        <p:txBody>
          <a:bodyPr lIns="0" tIns="0" rIns="457200" bIns="0"/>
          <a:lstStyle/>
          <a:p>
            <a:pPr algn="l">
              <a:spcBef>
                <a:spcPts val="2500"/>
              </a:spcBef>
              <a:tabLst>
                <a:tab pos="57150" algn="l"/>
              </a:tabLst>
            </a:pPr>
            <a:r>
              <a:rPr lang="en-US" sz="28800">
                <a:solidFill>
                  <a:schemeClr val="tx1"/>
                </a:solidFill>
                <a:latin typeface="Book Antiqua" charset="0"/>
                <a:ea typeface="Book Antiqua" charset="0"/>
                <a:cs typeface="Book Antiqua" charset="0"/>
                <a:sym typeface="Book Antiqua" charset="0"/>
              </a:rPr>
              <a:t>4</a:t>
            </a:r>
          </a:p>
        </p:txBody>
      </p:sp>
      <p:pic>
        <p:nvPicPr>
          <p:cNvPr id="26628" name="Picture 4"/>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
        <p:nvSpPr>
          <p:cNvPr id="6" name="Rectangle 2"/>
          <p:cNvSpPr>
            <a:spLocks/>
          </p:cNvSpPr>
          <p:nvPr/>
        </p:nvSpPr>
        <p:spPr bwMode="auto">
          <a:xfrm>
            <a:off x="0" y="381000"/>
            <a:ext cx="13436600" cy="838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dirty="0">
                <a:solidFill>
                  <a:srgbClr val="384961"/>
                </a:solidFill>
                <a:latin typeface="Gill Sans" charset="0"/>
                <a:ea typeface="Gill Sans" charset="0"/>
                <a:cs typeface="Gill Sans" charset="0"/>
                <a:sym typeface="Gill Sans" charset="0"/>
              </a:rPr>
              <a:t>Higher Education Task Force on Teacher Preparation</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body" idx="1"/>
          </p:nvPr>
        </p:nvSpPr>
        <p:spPr>
          <a:xfrm>
            <a:off x="5283200" y="2501900"/>
            <a:ext cx="7391400" cy="5600700"/>
          </a:xfrm>
          <a:ln/>
        </p:spPr>
        <p:txBody>
          <a:bodyPr rIns="457200"/>
          <a:lstStyle/>
          <a:p>
            <a:pPr algn="l">
              <a:lnSpc>
                <a:spcPct val="90000"/>
              </a:lnSpc>
              <a:tabLst>
                <a:tab pos="57150" algn="l"/>
              </a:tabLst>
            </a:pPr>
            <a:r>
              <a:rPr lang="en-US" sz="5900" dirty="0">
                <a:latin typeface="Helvetica Neue" charset="0"/>
                <a:ea typeface="Helvetica Neue" charset="0"/>
                <a:cs typeface="Helvetica Neue" charset="0"/>
                <a:sym typeface="Helvetica Neue" charset="0"/>
              </a:rPr>
              <a:t>Every type of preparation program should have access to the information </a:t>
            </a:r>
            <a:r>
              <a:rPr lang="en-US" sz="5900" dirty="0" smtClean="0">
                <a:latin typeface="Helvetica Neue" charset="0"/>
                <a:ea typeface="Helvetica Neue" charset="0"/>
                <a:cs typeface="Helvetica Neue" charset="0"/>
                <a:sym typeface="Helvetica Neue" charset="0"/>
              </a:rPr>
              <a:t/>
            </a:r>
            <a:br>
              <a:rPr lang="en-US" sz="5900" dirty="0" smtClean="0">
                <a:latin typeface="Helvetica Neue" charset="0"/>
                <a:ea typeface="Helvetica Neue" charset="0"/>
                <a:cs typeface="Helvetica Neue" charset="0"/>
                <a:sym typeface="Helvetica Neue" charset="0"/>
              </a:rPr>
            </a:br>
            <a:r>
              <a:rPr lang="en-US" sz="5900" dirty="0" smtClean="0">
                <a:latin typeface="Helvetica Neue" charset="0"/>
                <a:ea typeface="Helvetica Neue" charset="0"/>
                <a:cs typeface="Helvetica Neue" charset="0"/>
                <a:sym typeface="Helvetica Neue" charset="0"/>
              </a:rPr>
              <a:t>by </a:t>
            </a:r>
            <a:r>
              <a:rPr lang="en-US" sz="5900" dirty="0">
                <a:latin typeface="Helvetica Neue" charset="0"/>
                <a:ea typeface="Helvetica Neue" charset="0"/>
                <a:cs typeface="Helvetica Neue" charset="0"/>
                <a:sym typeface="Helvetica Neue" charset="0"/>
              </a:rPr>
              <a:t>which they are being judged.</a:t>
            </a:r>
            <a:endParaRPr lang="en-US" sz="5900" dirty="0">
              <a:latin typeface="Helvetica Neue" charset="0"/>
              <a:sym typeface="Helvetica Neue" charset="0"/>
            </a:endParaRPr>
          </a:p>
        </p:txBody>
      </p:sp>
      <p:sp>
        <p:nvSpPr>
          <p:cNvPr id="27651" name="Rectangle 3"/>
          <p:cNvSpPr>
            <a:spLocks/>
          </p:cNvSpPr>
          <p:nvPr/>
        </p:nvSpPr>
        <p:spPr bwMode="auto">
          <a:xfrm>
            <a:off x="1638300" y="1193800"/>
            <a:ext cx="1816100" cy="3606800"/>
          </a:xfrm>
          <a:prstGeom prst="rect">
            <a:avLst/>
          </a:prstGeom>
          <a:noFill/>
          <a:ln w="12700" cap="flat">
            <a:noFill/>
            <a:miter lim="800000"/>
            <a:headEnd type="none" w="med" len="med"/>
            <a:tailEnd type="none" w="med" len="med"/>
          </a:ln>
        </p:spPr>
        <p:txBody>
          <a:bodyPr lIns="0" tIns="0" rIns="457200" bIns="0"/>
          <a:lstStyle/>
          <a:p>
            <a:pPr algn="l">
              <a:spcBef>
                <a:spcPts val="2500"/>
              </a:spcBef>
              <a:tabLst>
                <a:tab pos="57150" algn="l"/>
              </a:tabLst>
            </a:pPr>
            <a:r>
              <a:rPr lang="en-US" sz="28800" dirty="0">
                <a:solidFill>
                  <a:schemeClr val="tx1"/>
                </a:solidFill>
                <a:latin typeface="Book Antiqua" charset="0"/>
                <a:ea typeface="Book Antiqua" charset="0"/>
                <a:cs typeface="Book Antiqua" charset="0"/>
                <a:sym typeface="Book Antiqua" charset="0"/>
              </a:rPr>
              <a:t>5</a:t>
            </a:r>
          </a:p>
        </p:txBody>
      </p:sp>
      <p:pic>
        <p:nvPicPr>
          <p:cNvPr id="27652" name="Picture 4"/>
          <p:cNvPicPr>
            <a:picLocks noChangeAspect="1" noChangeArrowheads="1"/>
          </p:cNvPicPr>
          <p:nvPr/>
        </p:nvPicPr>
        <p:blipFill>
          <a:blip r:embed="rId3" cstate="print"/>
          <a:srcRect/>
          <a:stretch>
            <a:fillRect/>
          </a:stretch>
        </p:blipFill>
        <p:spPr bwMode="auto">
          <a:xfrm>
            <a:off x="406400" y="8470900"/>
            <a:ext cx="4508500" cy="998538"/>
          </a:xfrm>
          <a:prstGeom prst="rect">
            <a:avLst/>
          </a:prstGeom>
          <a:noFill/>
          <a:ln w="12700" cap="flat">
            <a:noFill/>
            <a:miter lim="800000"/>
            <a:headEnd/>
            <a:tailEnd/>
          </a:ln>
        </p:spPr>
      </p:pic>
      <p:sp>
        <p:nvSpPr>
          <p:cNvPr id="6" name="Rectangle 2"/>
          <p:cNvSpPr>
            <a:spLocks/>
          </p:cNvSpPr>
          <p:nvPr/>
        </p:nvSpPr>
        <p:spPr bwMode="auto">
          <a:xfrm>
            <a:off x="0" y="381000"/>
            <a:ext cx="13436600" cy="838200"/>
          </a:xfrm>
          <a:prstGeom prst="rect">
            <a:avLst/>
          </a:prstGeom>
          <a:noFill/>
          <a:ln w="12700" cap="flat">
            <a:noFill/>
            <a:miter lim="800000"/>
            <a:headEnd type="none" w="med" len="med"/>
            <a:tailEnd type="none" w="med" len="med"/>
          </a:ln>
        </p:spPr>
        <p:txBody>
          <a:bodyPr lIns="0" tIns="0" rIns="457200" bIns="0"/>
          <a:lstStyle/>
          <a:p>
            <a:pPr>
              <a:spcBef>
                <a:spcPts val="1000"/>
              </a:spcBef>
            </a:pPr>
            <a:r>
              <a:rPr lang="en-US" dirty="0">
                <a:solidFill>
                  <a:srgbClr val="384961"/>
                </a:solidFill>
                <a:latin typeface="Gill Sans" charset="0"/>
                <a:ea typeface="Gill Sans" charset="0"/>
                <a:cs typeface="Gill Sans" charset="0"/>
                <a:sym typeface="Gill Sans" charset="0"/>
              </a:rPr>
              <a:t>Higher Education Task Force on Teacher Preparation</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ヒラギノ角ゴ Pro W3"/>
      </a:majorFont>
      <a:minorFont>
        <a:latin typeface="Gill San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Subtitle">
  <a:themeElements>
    <a:clrScheme name="">
      <a:dk1>
        <a:srgbClr val="414141"/>
      </a:dk1>
      <a:lt1>
        <a:srgbClr val="FFFFFF"/>
      </a:lt1>
      <a:dk2>
        <a:srgbClr val="000000"/>
      </a:dk2>
      <a:lt2>
        <a:srgbClr val="D1D4A3"/>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 W3"/>
        <a:cs typeface="ヒラギノ角ゴ Pro W3"/>
      </a:majorFont>
      <a:minorFont>
        <a:latin typeface="Gill Sans Ligh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 W3" charset="0"/>
            <a:cs typeface="ヒラギノ角ゴ Pro W3"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TotalTime>
  <Pages>0</Pages>
  <Words>495</Words>
  <Characters>0</Characters>
  <Application>Microsoft Office PowerPoint</Application>
  <PresentationFormat>Custom</PresentationFormat>
  <Lines>0</Lines>
  <Paragraphs>90</Paragraphs>
  <Slides>27</Slides>
  <Notes>0</Notes>
  <HiddenSlides>0</HiddenSlides>
  <MMClips>0</MMClips>
  <ScaleCrop>false</ScaleCrop>
  <HeadingPairs>
    <vt:vector size="4" baseType="variant">
      <vt:variant>
        <vt:lpstr>Theme</vt:lpstr>
      </vt:variant>
      <vt:variant>
        <vt:i4>19</vt:i4>
      </vt:variant>
      <vt:variant>
        <vt:lpstr>Slide Titles</vt:lpstr>
      </vt:variant>
      <vt:variant>
        <vt:i4>27</vt:i4>
      </vt:variant>
    </vt:vector>
  </HeadingPairs>
  <TitlesOfParts>
    <vt:vector size="46" baseType="lpstr">
      <vt:lpstr>Title &amp; Subtitle - Photo</vt:lpstr>
      <vt:lpstr>Title &amp; Subtitle</vt:lpstr>
      <vt:lpstr>Title &amp; Subtitle</vt:lpstr>
      <vt:lpstr>Photo - Vertical - Dark</vt:lpstr>
      <vt:lpstr>Title - Center</vt:lpstr>
      <vt:lpstr>Photo - Horizontal</vt:lpstr>
      <vt:lpstr>Photo - Horizontal - Dark</vt:lpstr>
      <vt:lpstr>Title &amp; Bullets</vt:lpstr>
      <vt:lpstr>Title &amp; Subtitle - Photo - Dark</vt:lpstr>
      <vt:lpstr>Title &amp; Bullets - Right</vt:lpstr>
      <vt:lpstr>Title &amp; Bullets - 2 Column</vt:lpstr>
      <vt:lpstr>Title &amp; Bullets - Left</vt:lpstr>
      <vt:lpstr>Title, Bullets &amp; Photo</vt:lpstr>
      <vt:lpstr>Bullets</vt:lpstr>
      <vt:lpstr>Blank</vt:lpstr>
      <vt:lpstr>Blank - Dark</vt:lpstr>
      <vt:lpstr>Title - Top</vt:lpstr>
      <vt:lpstr>Title - Top - Dark</vt:lpstr>
      <vt:lpstr>Photo - Vertical</vt:lpstr>
      <vt:lpstr>Using  Longitudinal Data Systems for Program Improvement, Accountability, and Research</vt:lpstr>
      <vt:lpstr>Slide 2</vt:lpstr>
      <vt:lpstr>Higher Education Task Force on Teacher Preparation</vt:lpstr>
      <vt:lpstr>Higher Education Task Force on Teacher Preparation: Principles of ESEA &amp; Tittle II HEA Reauthorization  and Educator Preparation</vt:lpstr>
      <vt:lpstr>Slide 5</vt:lpstr>
      <vt:lpstr>Slide 6</vt:lpstr>
      <vt:lpstr>Slide 7</vt:lpstr>
      <vt:lpstr>Slide 8</vt:lpstr>
      <vt:lpstr>Slide 9</vt:lpstr>
      <vt:lpstr>Slide 10</vt:lpstr>
      <vt:lpstr>Slide 11</vt:lpstr>
      <vt:lpstr>Slide 12</vt:lpstr>
      <vt:lpstr>What we Know</vt:lpstr>
      <vt:lpstr>Multiple Pathways</vt:lpstr>
      <vt:lpstr>What we Know:</vt:lpstr>
      <vt:lpstr>We won…</vt:lpstr>
      <vt:lpstr>We won…</vt:lpstr>
      <vt:lpstr>Slide 18</vt:lpstr>
      <vt:lpstr>Slide 19</vt:lpstr>
      <vt:lpstr>Slide 20</vt:lpstr>
      <vt:lpstr>TBD</vt:lpstr>
      <vt:lpstr>TBD</vt:lpstr>
      <vt:lpstr>Slide 23</vt:lpstr>
      <vt:lpstr>ACTIONS</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Longitudinal Data Systems for Program Improvement, Accountability, and  Research</dc:title>
  <dc:creator>Rita Mammino</dc:creator>
  <cp:lastModifiedBy>rmammino</cp:lastModifiedBy>
  <cp:revision>37</cp:revision>
  <dcterms:modified xsi:type="dcterms:W3CDTF">2010-10-13T19:39:18Z</dcterms:modified>
</cp:coreProperties>
</file>