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61" r:id="rId2"/>
    <p:sldId id="278" r:id="rId3"/>
    <p:sldId id="265" r:id="rId4"/>
    <p:sldId id="275" r:id="rId5"/>
    <p:sldId id="266" r:id="rId6"/>
    <p:sldId id="262" r:id="rId7"/>
    <p:sldId id="273" r:id="rId8"/>
    <p:sldId id="269" r:id="rId9"/>
    <p:sldId id="271" r:id="rId10"/>
    <p:sldId id="270" r:id="rId11"/>
    <p:sldId id="279" r:id="rId12"/>
    <p:sldId id="258" r:id="rId13"/>
    <p:sldId id="277" r:id="rId14"/>
    <p:sldId id="272" r:id="rId15"/>
    <p:sldId id="274" r:id="rId16"/>
    <p:sldId id="276" r:id="rId17"/>
    <p:sldId id="267" r:id="rId18"/>
    <p:sldId id="268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F33136-030D-41CB-B762-3E035612B4DA}" type="doc">
      <dgm:prSet loTypeId="urn:microsoft.com/office/officeart/2005/8/layout/hProcess7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57D8B0C5-8C58-436D-8F9A-4C1EF468F8C0}">
      <dgm:prSet phldrT="[Text]"/>
      <dgm:spPr/>
      <dgm:t>
        <a:bodyPr/>
        <a:lstStyle/>
        <a:p>
          <a:r>
            <a:rPr lang="en-US" dirty="0" smtClean="0"/>
            <a:t>School Leaders</a:t>
          </a:r>
          <a:endParaRPr lang="en-US" dirty="0"/>
        </a:p>
      </dgm:t>
    </dgm:pt>
    <dgm:pt modelId="{C81792B7-0014-49AD-AF86-57E3B5EFB828}" type="parTrans" cxnId="{D349A0B0-F884-4764-B1EF-3892CFB7635F}">
      <dgm:prSet/>
      <dgm:spPr/>
      <dgm:t>
        <a:bodyPr/>
        <a:lstStyle/>
        <a:p>
          <a:endParaRPr lang="en-US"/>
        </a:p>
      </dgm:t>
    </dgm:pt>
    <dgm:pt modelId="{E4CD2629-4D08-459B-A193-0EB7D1D77F19}" type="sibTrans" cxnId="{D349A0B0-F884-4764-B1EF-3892CFB7635F}">
      <dgm:prSet/>
      <dgm:spPr/>
      <dgm:t>
        <a:bodyPr/>
        <a:lstStyle/>
        <a:p>
          <a:endParaRPr lang="en-US"/>
        </a:p>
      </dgm:t>
    </dgm:pt>
    <dgm:pt modelId="{10F17B13-12B3-45F1-948F-C6D88F89B482}">
      <dgm:prSet phldrT="[Text]"/>
      <dgm:spPr/>
      <dgm:t>
        <a:bodyPr/>
        <a:lstStyle/>
        <a:p>
          <a:r>
            <a:rPr lang="en-US" dirty="0" smtClean="0"/>
            <a:t>Leaders for PK-12 Schools</a:t>
          </a:r>
          <a:endParaRPr lang="en-US" dirty="0"/>
        </a:p>
      </dgm:t>
    </dgm:pt>
    <dgm:pt modelId="{3C4BFD59-8E2C-4A3C-893E-A01C4FC70E2C}" type="parTrans" cxnId="{460FA99F-3E78-4B1F-BBD5-4926C1FCEDCA}">
      <dgm:prSet/>
      <dgm:spPr/>
      <dgm:t>
        <a:bodyPr/>
        <a:lstStyle/>
        <a:p>
          <a:endParaRPr lang="en-US"/>
        </a:p>
      </dgm:t>
    </dgm:pt>
    <dgm:pt modelId="{749BD448-4D59-4B15-913D-31A9C7753912}" type="sibTrans" cxnId="{460FA99F-3E78-4B1F-BBD5-4926C1FCEDCA}">
      <dgm:prSet/>
      <dgm:spPr/>
      <dgm:t>
        <a:bodyPr/>
        <a:lstStyle/>
        <a:p>
          <a:endParaRPr lang="en-US"/>
        </a:p>
      </dgm:t>
    </dgm:pt>
    <dgm:pt modelId="{B7FFB550-741C-4EE9-BC03-A8BC7071DC3B}">
      <dgm:prSet phldrT="[Text]"/>
      <dgm:spPr/>
      <dgm:t>
        <a:bodyPr/>
        <a:lstStyle/>
        <a:p>
          <a:r>
            <a:rPr lang="en-US" dirty="0" smtClean="0"/>
            <a:t>Teacher Educators</a:t>
          </a:r>
          <a:endParaRPr lang="en-US" dirty="0"/>
        </a:p>
      </dgm:t>
    </dgm:pt>
    <dgm:pt modelId="{21E555F6-2D97-426B-A8D7-6C0DFC0E2F70}" type="parTrans" cxnId="{361FDB1D-5C83-4998-97AC-CE612C8CD857}">
      <dgm:prSet/>
      <dgm:spPr/>
      <dgm:t>
        <a:bodyPr/>
        <a:lstStyle/>
        <a:p>
          <a:endParaRPr lang="en-US"/>
        </a:p>
      </dgm:t>
    </dgm:pt>
    <dgm:pt modelId="{333D411A-41B6-4982-8461-19950D8487CD}" type="sibTrans" cxnId="{361FDB1D-5C83-4998-97AC-CE612C8CD857}">
      <dgm:prSet/>
      <dgm:spPr/>
      <dgm:t>
        <a:bodyPr/>
        <a:lstStyle/>
        <a:p>
          <a:endParaRPr lang="en-US"/>
        </a:p>
      </dgm:t>
    </dgm:pt>
    <dgm:pt modelId="{79AFED84-C95C-4BD6-8A81-2BF8E0D7F859}">
      <dgm:prSet phldrT="[Text]"/>
      <dgm:spPr/>
      <dgm:t>
        <a:bodyPr/>
        <a:lstStyle/>
        <a:p>
          <a:r>
            <a:rPr lang="en-US" dirty="0" smtClean="0"/>
            <a:t>Leaders for Schools and Colleges</a:t>
          </a:r>
          <a:endParaRPr lang="en-US" dirty="0"/>
        </a:p>
      </dgm:t>
    </dgm:pt>
    <dgm:pt modelId="{C549CC48-F597-41C0-ADC5-472C1AE3A362}" type="parTrans" cxnId="{0468E922-24A6-4389-947C-F1F133295376}">
      <dgm:prSet/>
      <dgm:spPr/>
      <dgm:t>
        <a:bodyPr/>
        <a:lstStyle/>
        <a:p>
          <a:endParaRPr lang="en-US"/>
        </a:p>
      </dgm:t>
    </dgm:pt>
    <dgm:pt modelId="{C1BD241A-B4CD-4CD0-BFA2-BD1B548393D4}" type="sibTrans" cxnId="{0468E922-24A6-4389-947C-F1F133295376}">
      <dgm:prSet/>
      <dgm:spPr/>
      <dgm:t>
        <a:bodyPr/>
        <a:lstStyle/>
        <a:p>
          <a:endParaRPr lang="en-US"/>
        </a:p>
      </dgm:t>
    </dgm:pt>
    <dgm:pt modelId="{399EE630-0C73-4420-8C30-AA5A5493511D}">
      <dgm:prSet phldrT="[Text]"/>
      <dgm:spPr/>
      <dgm:t>
        <a:bodyPr/>
        <a:lstStyle/>
        <a:p>
          <a:r>
            <a:rPr lang="en-US" dirty="0" smtClean="0"/>
            <a:t>Organizational Leaders</a:t>
          </a:r>
          <a:endParaRPr lang="en-US" dirty="0"/>
        </a:p>
      </dgm:t>
    </dgm:pt>
    <dgm:pt modelId="{C3BBEAD3-0CBB-499C-8368-5402870F4AA5}" type="parTrans" cxnId="{E98153F6-20A6-432A-9114-A0B67FFA2984}">
      <dgm:prSet/>
      <dgm:spPr/>
      <dgm:t>
        <a:bodyPr/>
        <a:lstStyle/>
        <a:p>
          <a:endParaRPr lang="en-US"/>
        </a:p>
      </dgm:t>
    </dgm:pt>
    <dgm:pt modelId="{E397E875-9EB0-49CB-A363-12C8B7B5B7F9}" type="sibTrans" cxnId="{E98153F6-20A6-432A-9114-A0B67FFA2984}">
      <dgm:prSet/>
      <dgm:spPr/>
      <dgm:t>
        <a:bodyPr/>
        <a:lstStyle/>
        <a:p>
          <a:endParaRPr lang="en-US"/>
        </a:p>
      </dgm:t>
    </dgm:pt>
    <dgm:pt modelId="{125B3298-44BF-4F31-93A8-ABC8ED283075}">
      <dgm:prSet phldrT="[Text]"/>
      <dgm:spPr/>
      <dgm:t>
        <a:bodyPr/>
        <a:lstStyle/>
        <a:p>
          <a:r>
            <a:rPr lang="en-US" dirty="0" smtClean="0"/>
            <a:t>Learning Organization Leaders</a:t>
          </a:r>
          <a:endParaRPr lang="en-US" dirty="0"/>
        </a:p>
      </dgm:t>
    </dgm:pt>
    <dgm:pt modelId="{B79782C1-BEB8-4F76-9EDF-2418926BDAAE}" type="parTrans" cxnId="{AE364335-D090-43F6-8D23-44D619C0D222}">
      <dgm:prSet/>
      <dgm:spPr/>
      <dgm:t>
        <a:bodyPr/>
        <a:lstStyle/>
        <a:p>
          <a:endParaRPr lang="en-US"/>
        </a:p>
      </dgm:t>
    </dgm:pt>
    <dgm:pt modelId="{A56C06A5-6D16-4893-AB1F-A6DE11BC3DC3}" type="sibTrans" cxnId="{AE364335-D090-43F6-8D23-44D619C0D222}">
      <dgm:prSet/>
      <dgm:spPr/>
      <dgm:t>
        <a:bodyPr/>
        <a:lstStyle/>
        <a:p>
          <a:endParaRPr lang="en-US"/>
        </a:p>
      </dgm:t>
    </dgm:pt>
    <dgm:pt modelId="{66D9403A-BE06-4EB4-9496-9D5252015665}" type="pres">
      <dgm:prSet presAssocID="{13F33136-030D-41CB-B762-3E035612B4D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126B215-E2FD-4D2A-8330-86AA2707AC1A}" type="pres">
      <dgm:prSet presAssocID="{57D8B0C5-8C58-436D-8F9A-4C1EF468F8C0}" presName="compositeNode" presStyleCnt="0">
        <dgm:presLayoutVars>
          <dgm:bulletEnabled val="1"/>
        </dgm:presLayoutVars>
      </dgm:prSet>
      <dgm:spPr/>
    </dgm:pt>
    <dgm:pt modelId="{FFF8974F-3048-4FF7-89A0-45FB6CD7252F}" type="pres">
      <dgm:prSet presAssocID="{57D8B0C5-8C58-436D-8F9A-4C1EF468F8C0}" presName="bgRect" presStyleLbl="node1" presStyleIdx="0" presStyleCnt="3"/>
      <dgm:spPr/>
      <dgm:t>
        <a:bodyPr/>
        <a:lstStyle/>
        <a:p>
          <a:endParaRPr lang="en-US"/>
        </a:p>
      </dgm:t>
    </dgm:pt>
    <dgm:pt modelId="{BDAE3E84-625B-4ED1-8EE0-063BF0F45C6F}" type="pres">
      <dgm:prSet presAssocID="{57D8B0C5-8C58-436D-8F9A-4C1EF468F8C0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F80F50-2A5F-4D6E-A815-104D83DF62A7}" type="pres">
      <dgm:prSet presAssocID="{57D8B0C5-8C58-436D-8F9A-4C1EF468F8C0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32F1CF-84AC-4A41-A8A8-82D58212887B}" type="pres">
      <dgm:prSet presAssocID="{E4CD2629-4D08-459B-A193-0EB7D1D77F19}" presName="hSp" presStyleCnt="0"/>
      <dgm:spPr/>
    </dgm:pt>
    <dgm:pt modelId="{6688AD7C-B3B5-49DE-9A13-A222DF2697CF}" type="pres">
      <dgm:prSet presAssocID="{E4CD2629-4D08-459B-A193-0EB7D1D77F19}" presName="vProcSp" presStyleCnt="0"/>
      <dgm:spPr/>
    </dgm:pt>
    <dgm:pt modelId="{DF7B40B9-59F2-42D5-9F35-F6730AE59E72}" type="pres">
      <dgm:prSet presAssocID="{E4CD2629-4D08-459B-A193-0EB7D1D77F19}" presName="vSp1" presStyleCnt="0"/>
      <dgm:spPr/>
    </dgm:pt>
    <dgm:pt modelId="{C9DB9C61-36A9-4D85-9DC6-7B242ED621BA}" type="pres">
      <dgm:prSet presAssocID="{E4CD2629-4D08-459B-A193-0EB7D1D77F19}" presName="simulatedConn" presStyleLbl="solidFgAcc1" presStyleIdx="0" presStyleCnt="2"/>
      <dgm:spPr/>
    </dgm:pt>
    <dgm:pt modelId="{7DF15645-E0A7-4045-A319-972029627CC0}" type="pres">
      <dgm:prSet presAssocID="{E4CD2629-4D08-459B-A193-0EB7D1D77F19}" presName="vSp2" presStyleCnt="0"/>
      <dgm:spPr/>
    </dgm:pt>
    <dgm:pt modelId="{D7D2B85F-78C9-43A7-A3E0-71FADECCC501}" type="pres">
      <dgm:prSet presAssocID="{E4CD2629-4D08-459B-A193-0EB7D1D77F19}" presName="sibTrans" presStyleCnt="0"/>
      <dgm:spPr/>
    </dgm:pt>
    <dgm:pt modelId="{7A586D03-A8F1-4F1A-9787-93A58ACE7C21}" type="pres">
      <dgm:prSet presAssocID="{B7FFB550-741C-4EE9-BC03-A8BC7071DC3B}" presName="compositeNode" presStyleCnt="0">
        <dgm:presLayoutVars>
          <dgm:bulletEnabled val="1"/>
        </dgm:presLayoutVars>
      </dgm:prSet>
      <dgm:spPr/>
    </dgm:pt>
    <dgm:pt modelId="{CA79E2A7-6ECF-4337-BC0A-BC533FD9DC35}" type="pres">
      <dgm:prSet presAssocID="{B7FFB550-741C-4EE9-BC03-A8BC7071DC3B}" presName="bgRect" presStyleLbl="node1" presStyleIdx="1" presStyleCnt="3"/>
      <dgm:spPr/>
      <dgm:t>
        <a:bodyPr/>
        <a:lstStyle/>
        <a:p>
          <a:endParaRPr lang="en-US"/>
        </a:p>
      </dgm:t>
    </dgm:pt>
    <dgm:pt modelId="{7298662F-66C3-499F-A156-46ACDF4776D9}" type="pres">
      <dgm:prSet presAssocID="{B7FFB550-741C-4EE9-BC03-A8BC7071DC3B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A448B3-F030-46F1-B253-20B6B0282D62}" type="pres">
      <dgm:prSet presAssocID="{B7FFB550-741C-4EE9-BC03-A8BC7071DC3B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A77DF0-A851-423A-AF0A-9926DF05327A}" type="pres">
      <dgm:prSet presAssocID="{333D411A-41B6-4982-8461-19950D8487CD}" presName="hSp" presStyleCnt="0"/>
      <dgm:spPr/>
    </dgm:pt>
    <dgm:pt modelId="{5ACA98FD-5619-4A4D-8CD5-9492917A7922}" type="pres">
      <dgm:prSet presAssocID="{333D411A-41B6-4982-8461-19950D8487CD}" presName="vProcSp" presStyleCnt="0"/>
      <dgm:spPr/>
    </dgm:pt>
    <dgm:pt modelId="{3BE214D4-1211-4AE4-8F5C-391E5B4143F7}" type="pres">
      <dgm:prSet presAssocID="{333D411A-41B6-4982-8461-19950D8487CD}" presName="vSp1" presStyleCnt="0"/>
      <dgm:spPr/>
    </dgm:pt>
    <dgm:pt modelId="{A5AF2298-172B-48C7-B533-F62CC7DB2519}" type="pres">
      <dgm:prSet presAssocID="{333D411A-41B6-4982-8461-19950D8487CD}" presName="simulatedConn" presStyleLbl="solidFgAcc1" presStyleIdx="1" presStyleCnt="2"/>
      <dgm:spPr/>
    </dgm:pt>
    <dgm:pt modelId="{B674BD17-478B-47E5-ADEE-1996201AE6E5}" type="pres">
      <dgm:prSet presAssocID="{333D411A-41B6-4982-8461-19950D8487CD}" presName="vSp2" presStyleCnt="0"/>
      <dgm:spPr/>
    </dgm:pt>
    <dgm:pt modelId="{3AB0ACA2-B924-4123-9CCA-582C906BD928}" type="pres">
      <dgm:prSet presAssocID="{333D411A-41B6-4982-8461-19950D8487CD}" presName="sibTrans" presStyleCnt="0"/>
      <dgm:spPr/>
    </dgm:pt>
    <dgm:pt modelId="{FA68FC2B-F951-4AC0-98C5-352F81677C26}" type="pres">
      <dgm:prSet presAssocID="{399EE630-0C73-4420-8C30-AA5A5493511D}" presName="compositeNode" presStyleCnt="0">
        <dgm:presLayoutVars>
          <dgm:bulletEnabled val="1"/>
        </dgm:presLayoutVars>
      </dgm:prSet>
      <dgm:spPr/>
    </dgm:pt>
    <dgm:pt modelId="{567E7516-5DC7-4A69-A9F7-995A8189BE29}" type="pres">
      <dgm:prSet presAssocID="{399EE630-0C73-4420-8C30-AA5A5493511D}" presName="bgRect" presStyleLbl="node1" presStyleIdx="2" presStyleCnt="3"/>
      <dgm:spPr/>
      <dgm:t>
        <a:bodyPr/>
        <a:lstStyle/>
        <a:p>
          <a:endParaRPr lang="en-US"/>
        </a:p>
      </dgm:t>
    </dgm:pt>
    <dgm:pt modelId="{8862A491-C66D-4ED4-9F60-53489DC4A7D6}" type="pres">
      <dgm:prSet presAssocID="{399EE630-0C73-4420-8C30-AA5A5493511D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EAE093-EBA1-4B32-9E39-53E08D2CD718}" type="pres">
      <dgm:prSet presAssocID="{399EE630-0C73-4420-8C30-AA5A5493511D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0FA99F-3E78-4B1F-BBD5-4926C1FCEDCA}" srcId="{57D8B0C5-8C58-436D-8F9A-4C1EF468F8C0}" destId="{10F17B13-12B3-45F1-948F-C6D88F89B482}" srcOrd="0" destOrd="0" parTransId="{3C4BFD59-8E2C-4A3C-893E-A01C4FC70E2C}" sibTransId="{749BD448-4D59-4B15-913D-31A9C7753912}"/>
    <dgm:cxn modelId="{C86AACE0-C6CB-4065-A1D0-A667862FDCC9}" type="presOf" srcId="{125B3298-44BF-4F31-93A8-ABC8ED283075}" destId="{B5EAE093-EBA1-4B32-9E39-53E08D2CD718}" srcOrd="0" destOrd="0" presId="urn:microsoft.com/office/officeart/2005/8/layout/hProcess7"/>
    <dgm:cxn modelId="{1A4CA55E-CC31-4CB4-8D8C-CF2B7F4D321B}" type="presOf" srcId="{13F33136-030D-41CB-B762-3E035612B4DA}" destId="{66D9403A-BE06-4EB4-9496-9D5252015665}" srcOrd="0" destOrd="0" presId="urn:microsoft.com/office/officeart/2005/8/layout/hProcess7"/>
    <dgm:cxn modelId="{BA434C3F-8093-4686-BFCE-4EC1A13AD3A1}" type="presOf" srcId="{B7FFB550-741C-4EE9-BC03-A8BC7071DC3B}" destId="{CA79E2A7-6ECF-4337-BC0A-BC533FD9DC35}" srcOrd="0" destOrd="0" presId="urn:microsoft.com/office/officeart/2005/8/layout/hProcess7"/>
    <dgm:cxn modelId="{15C22DC6-9C1A-44AA-8914-5AE17F2BEB9E}" type="presOf" srcId="{B7FFB550-741C-4EE9-BC03-A8BC7071DC3B}" destId="{7298662F-66C3-499F-A156-46ACDF4776D9}" srcOrd="1" destOrd="0" presId="urn:microsoft.com/office/officeart/2005/8/layout/hProcess7"/>
    <dgm:cxn modelId="{AE364335-D090-43F6-8D23-44D619C0D222}" srcId="{399EE630-0C73-4420-8C30-AA5A5493511D}" destId="{125B3298-44BF-4F31-93A8-ABC8ED283075}" srcOrd="0" destOrd="0" parTransId="{B79782C1-BEB8-4F76-9EDF-2418926BDAAE}" sibTransId="{A56C06A5-6D16-4893-AB1F-A6DE11BC3DC3}"/>
    <dgm:cxn modelId="{478C5A89-3C3B-4B11-B0BF-3A054DFEC2A2}" type="presOf" srcId="{57D8B0C5-8C58-436D-8F9A-4C1EF468F8C0}" destId="{FFF8974F-3048-4FF7-89A0-45FB6CD7252F}" srcOrd="0" destOrd="0" presId="urn:microsoft.com/office/officeart/2005/8/layout/hProcess7"/>
    <dgm:cxn modelId="{3B5A0801-FFAC-4FC7-A555-EC5974FCD294}" type="presOf" srcId="{399EE630-0C73-4420-8C30-AA5A5493511D}" destId="{8862A491-C66D-4ED4-9F60-53489DC4A7D6}" srcOrd="1" destOrd="0" presId="urn:microsoft.com/office/officeart/2005/8/layout/hProcess7"/>
    <dgm:cxn modelId="{816FEE12-5A98-4E51-A01E-97003B60B841}" type="presOf" srcId="{79AFED84-C95C-4BD6-8A81-2BF8E0D7F859}" destId="{E5A448B3-F030-46F1-B253-20B6B0282D62}" srcOrd="0" destOrd="0" presId="urn:microsoft.com/office/officeart/2005/8/layout/hProcess7"/>
    <dgm:cxn modelId="{F1A7092F-03DC-4B65-96B2-1652BED46B71}" type="presOf" srcId="{57D8B0C5-8C58-436D-8F9A-4C1EF468F8C0}" destId="{BDAE3E84-625B-4ED1-8EE0-063BF0F45C6F}" srcOrd="1" destOrd="0" presId="urn:microsoft.com/office/officeart/2005/8/layout/hProcess7"/>
    <dgm:cxn modelId="{D349A0B0-F884-4764-B1EF-3892CFB7635F}" srcId="{13F33136-030D-41CB-B762-3E035612B4DA}" destId="{57D8B0C5-8C58-436D-8F9A-4C1EF468F8C0}" srcOrd="0" destOrd="0" parTransId="{C81792B7-0014-49AD-AF86-57E3B5EFB828}" sibTransId="{E4CD2629-4D08-459B-A193-0EB7D1D77F19}"/>
    <dgm:cxn modelId="{59B176B9-C7F4-4CCF-90B7-3D19F0E6F226}" type="presOf" srcId="{399EE630-0C73-4420-8C30-AA5A5493511D}" destId="{567E7516-5DC7-4A69-A9F7-995A8189BE29}" srcOrd="0" destOrd="0" presId="urn:microsoft.com/office/officeart/2005/8/layout/hProcess7"/>
    <dgm:cxn modelId="{2B9B996B-7C4F-48D4-A9F0-AF09ECF66E2B}" type="presOf" srcId="{10F17B13-12B3-45F1-948F-C6D88F89B482}" destId="{E4F80F50-2A5F-4D6E-A815-104D83DF62A7}" srcOrd="0" destOrd="0" presId="urn:microsoft.com/office/officeart/2005/8/layout/hProcess7"/>
    <dgm:cxn modelId="{361FDB1D-5C83-4998-97AC-CE612C8CD857}" srcId="{13F33136-030D-41CB-B762-3E035612B4DA}" destId="{B7FFB550-741C-4EE9-BC03-A8BC7071DC3B}" srcOrd="1" destOrd="0" parTransId="{21E555F6-2D97-426B-A8D7-6C0DFC0E2F70}" sibTransId="{333D411A-41B6-4982-8461-19950D8487CD}"/>
    <dgm:cxn modelId="{E98153F6-20A6-432A-9114-A0B67FFA2984}" srcId="{13F33136-030D-41CB-B762-3E035612B4DA}" destId="{399EE630-0C73-4420-8C30-AA5A5493511D}" srcOrd="2" destOrd="0" parTransId="{C3BBEAD3-0CBB-499C-8368-5402870F4AA5}" sibTransId="{E397E875-9EB0-49CB-A363-12C8B7B5B7F9}"/>
    <dgm:cxn modelId="{0468E922-24A6-4389-947C-F1F133295376}" srcId="{B7FFB550-741C-4EE9-BC03-A8BC7071DC3B}" destId="{79AFED84-C95C-4BD6-8A81-2BF8E0D7F859}" srcOrd="0" destOrd="0" parTransId="{C549CC48-F597-41C0-ADC5-472C1AE3A362}" sibTransId="{C1BD241A-B4CD-4CD0-BFA2-BD1B548393D4}"/>
    <dgm:cxn modelId="{8A797070-AC47-49AF-BF9C-61C42A33EF8A}" type="presParOf" srcId="{66D9403A-BE06-4EB4-9496-9D5252015665}" destId="{3126B215-E2FD-4D2A-8330-86AA2707AC1A}" srcOrd="0" destOrd="0" presId="urn:microsoft.com/office/officeart/2005/8/layout/hProcess7"/>
    <dgm:cxn modelId="{C143FF2F-EB62-4CD4-90A0-2B3BCD586A16}" type="presParOf" srcId="{3126B215-E2FD-4D2A-8330-86AA2707AC1A}" destId="{FFF8974F-3048-4FF7-89A0-45FB6CD7252F}" srcOrd="0" destOrd="0" presId="urn:microsoft.com/office/officeart/2005/8/layout/hProcess7"/>
    <dgm:cxn modelId="{697C579C-A05F-4AC6-AF2D-229BEB1C37A8}" type="presParOf" srcId="{3126B215-E2FD-4D2A-8330-86AA2707AC1A}" destId="{BDAE3E84-625B-4ED1-8EE0-063BF0F45C6F}" srcOrd="1" destOrd="0" presId="urn:microsoft.com/office/officeart/2005/8/layout/hProcess7"/>
    <dgm:cxn modelId="{76725F5B-2D97-4995-9CFC-B5DAA4B2E65F}" type="presParOf" srcId="{3126B215-E2FD-4D2A-8330-86AA2707AC1A}" destId="{E4F80F50-2A5F-4D6E-A815-104D83DF62A7}" srcOrd="2" destOrd="0" presId="urn:microsoft.com/office/officeart/2005/8/layout/hProcess7"/>
    <dgm:cxn modelId="{A8325119-22C2-4D60-8CDE-A5E95BB30555}" type="presParOf" srcId="{66D9403A-BE06-4EB4-9496-9D5252015665}" destId="{EC32F1CF-84AC-4A41-A8A8-82D58212887B}" srcOrd="1" destOrd="0" presId="urn:microsoft.com/office/officeart/2005/8/layout/hProcess7"/>
    <dgm:cxn modelId="{356B23C0-AB65-47E5-A759-1770CC247F71}" type="presParOf" srcId="{66D9403A-BE06-4EB4-9496-9D5252015665}" destId="{6688AD7C-B3B5-49DE-9A13-A222DF2697CF}" srcOrd="2" destOrd="0" presId="urn:microsoft.com/office/officeart/2005/8/layout/hProcess7"/>
    <dgm:cxn modelId="{AB7FB843-5E3E-449A-ABC1-EC3DC55360E7}" type="presParOf" srcId="{6688AD7C-B3B5-49DE-9A13-A222DF2697CF}" destId="{DF7B40B9-59F2-42D5-9F35-F6730AE59E72}" srcOrd="0" destOrd="0" presId="urn:microsoft.com/office/officeart/2005/8/layout/hProcess7"/>
    <dgm:cxn modelId="{8C12785A-2906-4447-B26A-A019A65B5509}" type="presParOf" srcId="{6688AD7C-B3B5-49DE-9A13-A222DF2697CF}" destId="{C9DB9C61-36A9-4D85-9DC6-7B242ED621BA}" srcOrd="1" destOrd="0" presId="urn:microsoft.com/office/officeart/2005/8/layout/hProcess7"/>
    <dgm:cxn modelId="{BAF2E971-0963-4C85-A335-0D678E0EE14B}" type="presParOf" srcId="{6688AD7C-B3B5-49DE-9A13-A222DF2697CF}" destId="{7DF15645-E0A7-4045-A319-972029627CC0}" srcOrd="2" destOrd="0" presId="urn:microsoft.com/office/officeart/2005/8/layout/hProcess7"/>
    <dgm:cxn modelId="{98AB95D5-00B2-45B8-BE8D-81DE7793D4E3}" type="presParOf" srcId="{66D9403A-BE06-4EB4-9496-9D5252015665}" destId="{D7D2B85F-78C9-43A7-A3E0-71FADECCC501}" srcOrd="3" destOrd="0" presId="urn:microsoft.com/office/officeart/2005/8/layout/hProcess7"/>
    <dgm:cxn modelId="{C82223A3-C740-4856-B151-D9E05EF76098}" type="presParOf" srcId="{66D9403A-BE06-4EB4-9496-9D5252015665}" destId="{7A586D03-A8F1-4F1A-9787-93A58ACE7C21}" srcOrd="4" destOrd="0" presId="urn:microsoft.com/office/officeart/2005/8/layout/hProcess7"/>
    <dgm:cxn modelId="{7C5C1F11-98DC-4960-A8D9-BB87F17853F7}" type="presParOf" srcId="{7A586D03-A8F1-4F1A-9787-93A58ACE7C21}" destId="{CA79E2A7-6ECF-4337-BC0A-BC533FD9DC35}" srcOrd="0" destOrd="0" presId="urn:microsoft.com/office/officeart/2005/8/layout/hProcess7"/>
    <dgm:cxn modelId="{E5796A26-63F0-4232-9328-E1485A2F6BF2}" type="presParOf" srcId="{7A586D03-A8F1-4F1A-9787-93A58ACE7C21}" destId="{7298662F-66C3-499F-A156-46ACDF4776D9}" srcOrd="1" destOrd="0" presId="urn:microsoft.com/office/officeart/2005/8/layout/hProcess7"/>
    <dgm:cxn modelId="{B7C85CCE-DCEE-47D4-9AC5-0852B0A206F6}" type="presParOf" srcId="{7A586D03-A8F1-4F1A-9787-93A58ACE7C21}" destId="{E5A448B3-F030-46F1-B253-20B6B0282D62}" srcOrd="2" destOrd="0" presId="urn:microsoft.com/office/officeart/2005/8/layout/hProcess7"/>
    <dgm:cxn modelId="{0225E9CC-0FD4-4A7E-9BA6-CF6DF2FED3DA}" type="presParOf" srcId="{66D9403A-BE06-4EB4-9496-9D5252015665}" destId="{EDA77DF0-A851-423A-AF0A-9926DF05327A}" srcOrd="5" destOrd="0" presId="urn:microsoft.com/office/officeart/2005/8/layout/hProcess7"/>
    <dgm:cxn modelId="{BB7F8DBF-6FEF-4117-8104-902D87E51A94}" type="presParOf" srcId="{66D9403A-BE06-4EB4-9496-9D5252015665}" destId="{5ACA98FD-5619-4A4D-8CD5-9492917A7922}" srcOrd="6" destOrd="0" presId="urn:microsoft.com/office/officeart/2005/8/layout/hProcess7"/>
    <dgm:cxn modelId="{D4E5B7FD-A409-4BAF-9651-44A839797808}" type="presParOf" srcId="{5ACA98FD-5619-4A4D-8CD5-9492917A7922}" destId="{3BE214D4-1211-4AE4-8F5C-391E5B4143F7}" srcOrd="0" destOrd="0" presId="urn:microsoft.com/office/officeart/2005/8/layout/hProcess7"/>
    <dgm:cxn modelId="{F5CCA130-511C-4C82-B721-7E211EF14E02}" type="presParOf" srcId="{5ACA98FD-5619-4A4D-8CD5-9492917A7922}" destId="{A5AF2298-172B-48C7-B533-F62CC7DB2519}" srcOrd="1" destOrd="0" presId="urn:microsoft.com/office/officeart/2005/8/layout/hProcess7"/>
    <dgm:cxn modelId="{4ECEAD07-D6A7-47C4-8769-E30F6FC692C2}" type="presParOf" srcId="{5ACA98FD-5619-4A4D-8CD5-9492917A7922}" destId="{B674BD17-478B-47E5-ADEE-1996201AE6E5}" srcOrd="2" destOrd="0" presId="urn:microsoft.com/office/officeart/2005/8/layout/hProcess7"/>
    <dgm:cxn modelId="{93BE024A-E161-4EE7-A1AC-790EA313648B}" type="presParOf" srcId="{66D9403A-BE06-4EB4-9496-9D5252015665}" destId="{3AB0ACA2-B924-4123-9CCA-582C906BD928}" srcOrd="7" destOrd="0" presId="urn:microsoft.com/office/officeart/2005/8/layout/hProcess7"/>
    <dgm:cxn modelId="{E467B809-6E53-4952-86B6-5ED87AF49134}" type="presParOf" srcId="{66D9403A-BE06-4EB4-9496-9D5252015665}" destId="{FA68FC2B-F951-4AC0-98C5-352F81677C26}" srcOrd="8" destOrd="0" presId="urn:microsoft.com/office/officeart/2005/8/layout/hProcess7"/>
    <dgm:cxn modelId="{5922F6AB-9313-4E8C-B2BC-5B81412C611C}" type="presParOf" srcId="{FA68FC2B-F951-4AC0-98C5-352F81677C26}" destId="{567E7516-5DC7-4A69-A9F7-995A8189BE29}" srcOrd="0" destOrd="0" presId="urn:microsoft.com/office/officeart/2005/8/layout/hProcess7"/>
    <dgm:cxn modelId="{2BA4E7B6-3165-4D84-A2BE-029C60841C68}" type="presParOf" srcId="{FA68FC2B-F951-4AC0-98C5-352F81677C26}" destId="{8862A491-C66D-4ED4-9F60-53489DC4A7D6}" srcOrd="1" destOrd="0" presId="urn:microsoft.com/office/officeart/2005/8/layout/hProcess7"/>
    <dgm:cxn modelId="{57F8CB2A-0C67-4E23-A76A-8D4B378EBAD3}" type="presParOf" srcId="{FA68FC2B-F951-4AC0-98C5-352F81677C26}" destId="{B5EAE093-EBA1-4B32-9E39-53E08D2CD718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00FBD7-67D0-4810-84F3-0A78D6E1EEA5}" type="doc">
      <dgm:prSet loTypeId="urn:microsoft.com/office/officeart/2005/8/layout/cycle6" loCatId="relationship" qsTypeId="urn:microsoft.com/office/officeart/2005/8/quickstyle/simple1#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238F48E-6392-4D40-AA50-D1C206656D9A}">
      <dgm:prSet phldrT="[Text]"/>
      <dgm:spPr/>
      <dgm:t>
        <a:bodyPr/>
        <a:lstStyle/>
        <a:p>
          <a:r>
            <a:rPr lang="en-US" dirty="0" smtClean="0"/>
            <a:t>PRACTICAL REASONING</a:t>
          </a:r>
          <a:endParaRPr lang="en-US" dirty="0"/>
        </a:p>
      </dgm:t>
    </dgm:pt>
    <dgm:pt modelId="{B3E65DC9-CB9F-4EEA-9E9B-909F84ECF5FB}" type="parTrans" cxnId="{096B8880-37A0-474C-809C-41DD34167957}">
      <dgm:prSet/>
      <dgm:spPr/>
      <dgm:t>
        <a:bodyPr/>
        <a:lstStyle/>
        <a:p>
          <a:endParaRPr lang="en-US"/>
        </a:p>
      </dgm:t>
    </dgm:pt>
    <dgm:pt modelId="{D502ECF7-29F7-4D74-B8E4-620A1D5206D3}" type="sibTrans" cxnId="{096B8880-37A0-474C-809C-41DD34167957}">
      <dgm:prSet/>
      <dgm:spPr/>
      <dgm:t>
        <a:bodyPr/>
        <a:lstStyle/>
        <a:p>
          <a:endParaRPr lang="en-US"/>
        </a:p>
      </dgm:t>
    </dgm:pt>
    <dgm:pt modelId="{8EC8DEBF-4F51-4E29-86D7-0A0A45DDDCFF}">
      <dgm:prSet phldrT="[Text]"/>
      <dgm:spPr/>
      <dgm:t>
        <a:bodyPr/>
        <a:lstStyle/>
        <a:p>
          <a:r>
            <a:rPr lang="en-US" dirty="0" smtClean="0"/>
            <a:t>REDEFINITION OF EXPERTISE</a:t>
          </a:r>
          <a:endParaRPr lang="en-US" dirty="0"/>
        </a:p>
      </dgm:t>
    </dgm:pt>
    <dgm:pt modelId="{BB00D92F-EC12-4ED4-AFB6-A9CC6E8368A3}" type="parTrans" cxnId="{F4FF9FC8-64AB-43F6-8065-E45C23572AE7}">
      <dgm:prSet/>
      <dgm:spPr/>
      <dgm:t>
        <a:bodyPr/>
        <a:lstStyle/>
        <a:p>
          <a:endParaRPr lang="en-US"/>
        </a:p>
      </dgm:t>
    </dgm:pt>
    <dgm:pt modelId="{47C96188-09B6-4249-B4C5-FA0598F2FDD9}" type="sibTrans" cxnId="{F4FF9FC8-64AB-43F6-8065-E45C23572AE7}">
      <dgm:prSet/>
      <dgm:spPr/>
      <dgm:t>
        <a:bodyPr/>
        <a:lstStyle/>
        <a:p>
          <a:endParaRPr lang="en-US"/>
        </a:p>
      </dgm:t>
    </dgm:pt>
    <dgm:pt modelId="{1A0335E5-3229-4528-9103-823D7AAEA85B}">
      <dgm:prSet phldrT="[Text]"/>
      <dgm:spPr/>
      <dgm:t>
        <a:bodyPr/>
        <a:lstStyle/>
        <a:p>
          <a:r>
            <a:rPr lang="en-US" dirty="0" smtClean="0"/>
            <a:t>USE OF SPACE</a:t>
          </a:r>
          <a:endParaRPr lang="en-US" dirty="0"/>
        </a:p>
      </dgm:t>
    </dgm:pt>
    <dgm:pt modelId="{A2C82E09-DF3C-4364-ACA8-05EF6A948896}" type="parTrans" cxnId="{A080939D-35CD-4E82-85C1-8EA6DDBCFC65}">
      <dgm:prSet/>
      <dgm:spPr/>
      <dgm:t>
        <a:bodyPr/>
        <a:lstStyle/>
        <a:p>
          <a:endParaRPr lang="en-US"/>
        </a:p>
      </dgm:t>
    </dgm:pt>
    <dgm:pt modelId="{A45B5520-ADC2-48F3-9C7A-312B1AB2DFF4}" type="sibTrans" cxnId="{A080939D-35CD-4E82-85C1-8EA6DDBCFC65}">
      <dgm:prSet/>
      <dgm:spPr/>
      <dgm:t>
        <a:bodyPr/>
        <a:lstStyle/>
        <a:p>
          <a:endParaRPr lang="en-US"/>
        </a:p>
      </dgm:t>
    </dgm:pt>
    <dgm:pt modelId="{1273A852-328D-4096-9916-4CF0A60ACD97}">
      <dgm:prSet phldrT="[Text]"/>
      <dgm:spPr/>
      <dgm:t>
        <a:bodyPr/>
        <a:lstStyle/>
        <a:p>
          <a:r>
            <a:rPr lang="en-US" dirty="0" smtClean="0"/>
            <a:t>MULTIPLE PATHWAYS</a:t>
          </a:r>
          <a:endParaRPr lang="en-US" dirty="0"/>
        </a:p>
      </dgm:t>
    </dgm:pt>
    <dgm:pt modelId="{D483CD73-46C9-4005-AB16-0D116E8A3DC2}" type="parTrans" cxnId="{2FAFDE5E-C267-4B3B-A2DF-196FF72F5BAF}">
      <dgm:prSet/>
      <dgm:spPr/>
      <dgm:t>
        <a:bodyPr/>
        <a:lstStyle/>
        <a:p>
          <a:endParaRPr lang="en-US"/>
        </a:p>
      </dgm:t>
    </dgm:pt>
    <dgm:pt modelId="{7A70EFB2-F775-4027-9A3D-C40E4D72C013}" type="sibTrans" cxnId="{2FAFDE5E-C267-4B3B-A2DF-196FF72F5BAF}">
      <dgm:prSet/>
      <dgm:spPr/>
      <dgm:t>
        <a:bodyPr/>
        <a:lstStyle/>
        <a:p>
          <a:endParaRPr lang="en-US"/>
        </a:p>
      </dgm:t>
    </dgm:pt>
    <dgm:pt modelId="{3FA35F7C-2178-4280-B49F-9F43B46763A6}">
      <dgm:prSet phldrT="[Text]"/>
      <dgm:spPr/>
      <dgm:t>
        <a:bodyPr/>
        <a:lstStyle/>
        <a:p>
          <a:r>
            <a:rPr lang="en-US" dirty="0" smtClean="0"/>
            <a:t>ECOLOGICAL CONSIDERATIONS</a:t>
          </a:r>
          <a:endParaRPr lang="en-US" dirty="0"/>
        </a:p>
      </dgm:t>
    </dgm:pt>
    <dgm:pt modelId="{6E48CFFB-4036-4E30-A656-A8100DF979FE}" type="parTrans" cxnId="{84D385B5-FF03-4E53-B385-668DC80C65DB}">
      <dgm:prSet/>
      <dgm:spPr/>
      <dgm:t>
        <a:bodyPr/>
        <a:lstStyle/>
        <a:p>
          <a:endParaRPr lang="en-US"/>
        </a:p>
      </dgm:t>
    </dgm:pt>
    <dgm:pt modelId="{739AA86F-C962-4C5A-978F-F04F51666518}" type="sibTrans" cxnId="{84D385B5-FF03-4E53-B385-668DC80C65DB}">
      <dgm:prSet/>
      <dgm:spPr/>
      <dgm:t>
        <a:bodyPr/>
        <a:lstStyle/>
        <a:p>
          <a:endParaRPr lang="en-US"/>
        </a:p>
      </dgm:t>
    </dgm:pt>
    <dgm:pt modelId="{6BD81F60-7FC7-459B-AF76-FA26AFE65B62}" type="pres">
      <dgm:prSet presAssocID="{1E00FBD7-67D0-4810-84F3-0A78D6E1EEA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43B39F-6B56-4386-AED6-9BAE905466C1}" type="pres">
      <dgm:prSet presAssocID="{2238F48E-6392-4D40-AA50-D1C206656D9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6BD82A-2F79-4A14-96DF-89B9A021CC51}" type="pres">
      <dgm:prSet presAssocID="{2238F48E-6392-4D40-AA50-D1C206656D9A}" presName="spNode" presStyleCnt="0"/>
      <dgm:spPr/>
    </dgm:pt>
    <dgm:pt modelId="{192FBFC4-17FD-45A8-80D7-C31DA8E1A687}" type="pres">
      <dgm:prSet presAssocID="{D502ECF7-29F7-4D74-B8E4-620A1D5206D3}" presName="sibTrans" presStyleLbl="sibTrans1D1" presStyleIdx="0" presStyleCnt="5"/>
      <dgm:spPr/>
      <dgm:t>
        <a:bodyPr/>
        <a:lstStyle/>
        <a:p>
          <a:endParaRPr lang="en-US"/>
        </a:p>
      </dgm:t>
    </dgm:pt>
    <dgm:pt modelId="{237453FE-71B1-4F1D-9261-5E813891D4B2}" type="pres">
      <dgm:prSet presAssocID="{8EC8DEBF-4F51-4E29-86D7-0A0A45DDDCF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F4657C-14E9-49BA-86A4-124F5ED4863F}" type="pres">
      <dgm:prSet presAssocID="{8EC8DEBF-4F51-4E29-86D7-0A0A45DDDCFF}" presName="spNode" presStyleCnt="0"/>
      <dgm:spPr/>
    </dgm:pt>
    <dgm:pt modelId="{56D331DF-3E08-4332-83B3-8CDDEDB5B122}" type="pres">
      <dgm:prSet presAssocID="{47C96188-09B6-4249-B4C5-FA0598F2FDD9}" presName="sibTrans" presStyleLbl="sibTrans1D1" presStyleIdx="1" presStyleCnt="5"/>
      <dgm:spPr/>
      <dgm:t>
        <a:bodyPr/>
        <a:lstStyle/>
        <a:p>
          <a:endParaRPr lang="en-US"/>
        </a:p>
      </dgm:t>
    </dgm:pt>
    <dgm:pt modelId="{7146DD88-52E7-4DB3-AE9F-270467A6331B}" type="pres">
      <dgm:prSet presAssocID="{1A0335E5-3229-4528-9103-823D7AAEA85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201CDB-D1CE-4ADA-80A8-58D5429E2BC0}" type="pres">
      <dgm:prSet presAssocID="{1A0335E5-3229-4528-9103-823D7AAEA85B}" presName="spNode" presStyleCnt="0"/>
      <dgm:spPr/>
    </dgm:pt>
    <dgm:pt modelId="{D09419A4-DACF-461A-95FB-68E2B1B48B04}" type="pres">
      <dgm:prSet presAssocID="{A45B5520-ADC2-48F3-9C7A-312B1AB2DFF4}" presName="sibTrans" presStyleLbl="sibTrans1D1" presStyleIdx="2" presStyleCnt="5"/>
      <dgm:spPr/>
      <dgm:t>
        <a:bodyPr/>
        <a:lstStyle/>
        <a:p>
          <a:endParaRPr lang="en-US"/>
        </a:p>
      </dgm:t>
    </dgm:pt>
    <dgm:pt modelId="{7E231584-726D-4B1B-B907-A7F6E7EE4414}" type="pres">
      <dgm:prSet presAssocID="{1273A852-328D-4096-9916-4CF0A60ACD9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C6999C-1563-4B95-8C10-D76B3CDEE661}" type="pres">
      <dgm:prSet presAssocID="{1273A852-328D-4096-9916-4CF0A60ACD97}" presName="spNode" presStyleCnt="0"/>
      <dgm:spPr/>
    </dgm:pt>
    <dgm:pt modelId="{8AB8F96F-602C-4BBB-B0FA-DD70D495BEE4}" type="pres">
      <dgm:prSet presAssocID="{7A70EFB2-F775-4027-9A3D-C40E4D72C013}" presName="sibTrans" presStyleLbl="sibTrans1D1" presStyleIdx="3" presStyleCnt="5"/>
      <dgm:spPr/>
      <dgm:t>
        <a:bodyPr/>
        <a:lstStyle/>
        <a:p>
          <a:endParaRPr lang="en-US"/>
        </a:p>
      </dgm:t>
    </dgm:pt>
    <dgm:pt modelId="{863E8ED2-A881-49F7-A20F-0B36A45DF401}" type="pres">
      <dgm:prSet presAssocID="{3FA35F7C-2178-4280-B49F-9F43B46763A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CAD2E7-0200-46F9-9063-F32FD2B37D30}" type="pres">
      <dgm:prSet presAssocID="{3FA35F7C-2178-4280-B49F-9F43B46763A6}" presName="spNode" presStyleCnt="0"/>
      <dgm:spPr/>
    </dgm:pt>
    <dgm:pt modelId="{9B0D48D3-78A1-4C3B-A5F2-D24B643CEC71}" type="pres">
      <dgm:prSet presAssocID="{739AA86F-C962-4C5A-978F-F04F51666518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84D385B5-FF03-4E53-B385-668DC80C65DB}" srcId="{1E00FBD7-67D0-4810-84F3-0A78D6E1EEA5}" destId="{3FA35F7C-2178-4280-B49F-9F43B46763A6}" srcOrd="4" destOrd="0" parTransId="{6E48CFFB-4036-4E30-A656-A8100DF979FE}" sibTransId="{739AA86F-C962-4C5A-978F-F04F51666518}"/>
    <dgm:cxn modelId="{D6AE6B7E-8DBE-47BF-A04A-AE4098B3C29F}" type="presOf" srcId="{1A0335E5-3229-4528-9103-823D7AAEA85B}" destId="{7146DD88-52E7-4DB3-AE9F-270467A6331B}" srcOrd="0" destOrd="0" presId="urn:microsoft.com/office/officeart/2005/8/layout/cycle6"/>
    <dgm:cxn modelId="{8C8DDEBC-64D1-4CD5-9FEF-D52FB9BA9EA1}" type="presOf" srcId="{7A70EFB2-F775-4027-9A3D-C40E4D72C013}" destId="{8AB8F96F-602C-4BBB-B0FA-DD70D495BEE4}" srcOrd="0" destOrd="0" presId="urn:microsoft.com/office/officeart/2005/8/layout/cycle6"/>
    <dgm:cxn modelId="{3B746FAE-6DB2-49F9-963B-F3A6B92DFB7B}" type="presOf" srcId="{47C96188-09B6-4249-B4C5-FA0598F2FDD9}" destId="{56D331DF-3E08-4332-83B3-8CDDEDB5B122}" srcOrd="0" destOrd="0" presId="urn:microsoft.com/office/officeart/2005/8/layout/cycle6"/>
    <dgm:cxn modelId="{4765C31C-EA93-4B84-98A5-298ED2EDEA5D}" type="presOf" srcId="{A45B5520-ADC2-48F3-9C7A-312B1AB2DFF4}" destId="{D09419A4-DACF-461A-95FB-68E2B1B48B04}" srcOrd="0" destOrd="0" presId="urn:microsoft.com/office/officeart/2005/8/layout/cycle6"/>
    <dgm:cxn modelId="{A080939D-35CD-4E82-85C1-8EA6DDBCFC65}" srcId="{1E00FBD7-67D0-4810-84F3-0A78D6E1EEA5}" destId="{1A0335E5-3229-4528-9103-823D7AAEA85B}" srcOrd="2" destOrd="0" parTransId="{A2C82E09-DF3C-4364-ACA8-05EF6A948896}" sibTransId="{A45B5520-ADC2-48F3-9C7A-312B1AB2DFF4}"/>
    <dgm:cxn modelId="{67E1DFD3-D1F4-4340-9513-A6D22394BDE0}" type="presOf" srcId="{D502ECF7-29F7-4D74-B8E4-620A1D5206D3}" destId="{192FBFC4-17FD-45A8-80D7-C31DA8E1A687}" srcOrd="0" destOrd="0" presId="urn:microsoft.com/office/officeart/2005/8/layout/cycle6"/>
    <dgm:cxn modelId="{B5F316F0-5DCD-49CB-B370-373B1D927A8C}" type="presOf" srcId="{2238F48E-6392-4D40-AA50-D1C206656D9A}" destId="{6C43B39F-6B56-4386-AED6-9BAE905466C1}" srcOrd="0" destOrd="0" presId="urn:microsoft.com/office/officeart/2005/8/layout/cycle6"/>
    <dgm:cxn modelId="{0545DFA3-E099-4E8D-8689-75656F2C4B17}" type="presOf" srcId="{739AA86F-C962-4C5A-978F-F04F51666518}" destId="{9B0D48D3-78A1-4C3B-A5F2-D24B643CEC71}" srcOrd="0" destOrd="0" presId="urn:microsoft.com/office/officeart/2005/8/layout/cycle6"/>
    <dgm:cxn modelId="{2FAFDE5E-C267-4B3B-A2DF-196FF72F5BAF}" srcId="{1E00FBD7-67D0-4810-84F3-0A78D6E1EEA5}" destId="{1273A852-328D-4096-9916-4CF0A60ACD97}" srcOrd="3" destOrd="0" parTransId="{D483CD73-46C9-4005-AB16-0D116E8A3DC2}" sibTransId="{7A70EFB2-F775-4027-9A3D-C40E4D72C013}"/>
    <dgm:cxn modelId="{8DCBC2FE-11F8-40C5-81E7-544C5E45C1D6}" type="presOf" srcId="{1E00FBD7-67D0-4810-84F3-0A78D6E1EEA5}" destId="{6BD81F60-7FC7-459B-AF76-FA26AFE65B62}" srcOrd="0" destOrd="0" presId="urn:microsoft.com/office/officeart/2005/8/layout/cycle6"/>
    <dgm:cxn modelId="{096B8880-37A0-474C-809C-41DD34167957}" srcId="{1E00FBD7-67D0-4810-84F3-0A78D6E1EEA5}" destId="{2238F48E-6392-4D40-AA50-D1C206656D9A}" srcOrd="0" destOrd="0" parTransId="{B3E65DC9-CB9F-4EEA-9E9B-909F84ECF5FB}" sibTransId="{D502ECF7-29F7-4D74-B8E4-620A1D5206D3}"/>
    <dgm:cxn modelId="{9E251001-D8BC-4E67-AF4F-DE5D79A8A626}" type="presOf" srcId="{1273A852-328D-4096-9916-4CF0A60ACD97}" destId="{7E231584-726D-4B1B-B907-A7F6E7EE4414}" srcOrd="0" destOrd="0" presId="urn:microsoft.com/office/officeart/2005/8/layout/cycle6"/>
    <dgm:cxn modelId="{F4FF9FC8-64AB-43F6-8065-E45C23572AE7}" srcId="{1E00FBD7-67D0-4810-84F3-0A78D6E1EEA5}" destId="{8EC8DEBF-4F51-4E29-86D7-0A0A45DDDCFF}" srcOrd="1" destOrd="0" parTransId="{BB00D92F-EC12-4ED4-AFB6-A9CC6E8368A3}" sibTransId="{47C96188-09B6-4249-B4C5-FA0598F2FDD9}"/>
    <dgm:cxn modelId="{EEEDC481-1AA1-4F42-8517-9624262BE42C}" type="presOf" srcId="{3FA35F7C-2178-4280-B49F-9F43B46763A6}" destId="{863E8ED2-A881-49F7-A20F-0B36A45DF401}" srcOrd="0" destOrd="0" presId="urn:microsoft.com/office/officeart/2005/8/layout/cycle6"/>
    <dgm:cxn modelId="{CF3C750A-805F-4651-8D2D-49A2B5504861}" type="presOf" srcId="{8EC8DEBF-4F51-4E29-86D7-0A0A45DDDCFF}" destId="{237453FE-71B1-4F1D-9261-5E813891D4B2}" srcOrd="0" destOrd="0" presId="urn:microsoft.com/office/officeart/2005/8/layout/cycle6"/>
    <dgm:cxn modelId="{DFE174B4-7CF9-49A4-B7EF-E226D4F91A09}" type="presParOf" srcId="{6BD81F60-7FC7-459B-AF76-FA26AFE65B62}" destId="{6C43B39F-6B56-4386-AED6-9BAE905466C1}" srcOrd="0" destOrd="0" presId="urn:microsoft.com/office/officeart/2005/8/layout/cycle6"/>
    <dgm:cxn modelId="{2302294B-769E-496F-8D0C-6BD9425D4978}" type="presParOf" srcId="{6BD81F60-7FC7-459B-AF76-FA26AFE65B62}" destId="{206BD82A-2F79-4A14-96DF-89B9A021CC51}" srcOrd="1" destOrd="0" presId="urn:microsoft.com/office/officeart/2005/8/layout/cycle6"/>
    <dgm:cxn modelId="{A2F901E5-2D5F-445F-8D74-CD78D8F805C5}" type="presParOf" srcId="{6BD81F60-7FC7-459B-AF76-FA26AFE65B62}" destId="{192FBFC4-17FD-45A8-80D7-C31DA8E1A687}" srcOrd="2" destOrd="0" presId="urn:microsoft.com/office/officeart/2005/8/layout/cycle6"/>
    <dgm:cxn modelId="{FAF43C34-3364-4055-B8D7-C058AC5D61E4}" type="presParOf" srcId="{6BD81F60-7FC7-459B-AF76-FA26AFE65B62}" destId="{237453FE-71B1-4F1D-9261-5E813891D4B2}" srcOrd="3" destOrd="0" presId="urn:microsoft.com/office/officeart/2005/8/layout/cycle6"/>
    <dgm:cxn modelId="{3DBF9C41-9E1C-4504-B89E-EB72235041EE}" type="presParOf" srcId="{6BD81F60-7FC7-459B-AF76-FA26AFE65B62}" destId="{67F4657C-14E9-49BA-86A4-124F5ED4863F}" srcOrd="4" destOrd="0" presId="urn:microsoft.com/office/officeart/2005/8/layout/cycle6"/>
    <dgm:cxn modelId="{FB5D4327-E85F-4ADC-8F38-1B47C26821B0}" type="presParOf" srcId="{6BD81F60-7FC7-459B-AF76-FA26AFE65B62}" destId="{56D331DF-3E08-4332-83B3-8CDDEDB5B122}" srcOrd="5" destOrd="0" presId="urn:microsoft.com/office/officeart/2005/8/layout/cycle6"/>
    <dgm:cxn modelId="{A2083862-309D-40DA-9382-528A1DFD03F6}" type="presParOf" srcId="{6BD81F60-7FC7-459B-AF76-FA26AFE65B62}" destId="{7146DD88-52E7-4DB3-AE9F-270467A6331B}" srcOrd="6" destOrd="0" presId="urn:microsoft.com/office/officeart/2005/8/layout/cycle6"/>
    <dgm:cxn modelId="{74FB9998-D866-4367-9D57-6D9302991957}" type="presParOf" srcId="{6BD81F60-7FC7-459B-AF76-FA26AFE65B62}" destId="{6E201CDB-D1CE-4ADA-80A8-58D5429E2BC0}" srcOrd="7" destOrd="0" presId="urn:microsoft.com/office/officeart/2005/8/layout/cycle6"/>
    <dgm:cxn modelId="{F7A3C552-6045-4E81-A859-6F0AC1AD09FC}" type="presParOf" srcId="{6BD81F60-7FC7-459B-AF76-FA26AFE65B62}" destId="{D09419A4-DACF-461A-95FB-68E2B1B48B04}" srcOrd="8" destOrd="0" presId="urn:microsoft.com/office/officeart/2005/8/layout/cycle6"/>
    <dgm:cxn modelId="{201B3EF0-4C49-40B7-87F3-C7DE034DE145}" type="presParOf" srcId="{6BD81F60-7FC7-459B-AF76-FA26AFE65B62}" destId="{7E231584-726D-4B1B-B907-A7F6E7EE4414}" srcOrd="9" destOrd="0" presId="urn:microsoft.com/office/officeart/2005/8/layout/cycle6"/>
    <dgm:cxn modelId="{CF0EC376-5025-4862-BA91-4CDB9C6512E9}" type="presParOf" srcId="{6BD81F60-7FC7-459B-AF76-FA26AFE65B62}" destId="{E4C6999C-1563-4B95-8C10-D76B3CDEE661}" srcOrd="10" destOrd="0" presId="urn:microsoft.com/office/officeart/2005/8/layout/cycle6"/>
    <dgm:cxn modelId="{B417FB12-36BA-4644-B3B4-D633EF5448A7}" type="presParOf" srcId="{6BD81F60-7FC7-459B-AF76-FA26AFE65B62}" destId="{8AB8F96F-602C-4BBB-B0FA-DD70D495BEE4}" srcOrd="11" destOrd="0" presId="urn:microsoft.com/office/officeart/2005/8/layout/cycle6"/>
    <dgm:cxn modelId="{F2B0CF35-07CB-4AE7-8F84-2172B7B18D42}" type="presParOf" srcId="{6BD81F60-7FC7-459B-AF76-FA26AFE65B62}" destId="{863E8ED2-A881-49F7-A20F-0B36A45DF401}" srcOrd="12" destOrd="0" presId="urn:microsoft.com/office/officeart/2005/8/layout/cycle6"/>
    <dgm:cxn modelId="{53D9EE05-8CB6-4A4F-B27D-8F618D29223B}" type="presParOf" srcId="{6BD81F60-7FC7-459B-AF76-FA26AFE65B62}" destId="{A5CAD2E7-0200-46F9-9063-F32FD2B37D30}" srcOrd="13" destOrd="0" presId="urn:microsoft.com/office/officeart/2005/8/layout/cycle6"/>
    <dgm:cxn modelId="{0B89F17D-C9AD-4FAB-BF6D-5C1118B31B6B}" type="presParOf" srcId="{6BD81F60-7FC7-459B-AF76-FA26AFE65B62}" destId="{9B0D48D3-78A1-4C3B-A5F2-D24B643CEC71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AC42EDE-0F6B-40BF-91E9-EDDB46425C82}" type="datetimeFigureOut">
              <a:rPr lang="en-US"/>
              <a:pPr>
                <a:defRPr/>
              </a:pPr>
              <a:t>10/15/2010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BBC699F-7364-4EDC-991C-A65F1986E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D4283E8-84CD-4892-BCAD-5A78A60C79B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D827479-59CF-4A29-B399-FA0D16B84BD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9B9D590-2945-4D5A-815E-DC6351EC795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BE8A558-D1AA-4C17-9EE7-0A0C5991B7B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3E1F6EB-7FF0-4C9A-B7E7-1FF41DC9DCF8}" type="slidenum">
              <a:rPr lang="en-US">
                <a:ea typeface="ＭＳ Ｐゴシック"/>
                <a:cs typeface="ＭＳ Ｐゴシック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ea typeface="ＭＳ Ｐゴシック"/>
              <a:cs typeface="ＭＳ Ｐゴシック"/>
            </a:endParaRPr>
          </a:p>
        </p:txBody>
      </p:sp>
      <p:sp>
        <p:nvSpPr>
          <p:cNvPr id="29698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920541C-EAD3-475F-B2E8-2627947A15E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FDD9066-ECC6-45A2-88F5-633BE26FC2A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DCF881F-1CBD-4470-B8F3-8DDA0210B99D}" type="datetimeFigureOut">
              <a:rPr lang="en-US"/>
              <a:pPr>
                <a:defRPr/>
              </a:pPr>
              <a:t>10/15/2010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CAF990F-9C34-455A-891C-729D466FCA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4DD86-1E63-4B3D-AC2C-139E89E4CDAC}" type="datetimeFigureOut">
              <a:rPr lang="en-US"/>
              <a:pPr>
                <a:defRPr/>
              </a:pPr>
              <a:t>10/15/2010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A7D70-08A8-4522-AA91-4FC984FE44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A0CBC-FEB6-4406-9E67-01B09D3C4AB2}" type="datetimeFigureOut">
              <a:rPr lang="en-US"/>
              <a:pPr>
                <a:defRPr/>
              </a:pPr>
              <a:t>10/15/2010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187C3-378C-4A3A-BB54-178623105C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029-222A-406E-93EF-F4E4959DB46D}" type="datetimeFigureOut">
              <a:rPr lang="en-US"/>
              <a:pPr>
                <a:defRPr/>
              </a:pPr>
              <a:t>10/15/2010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CDDF9-AADA-44A4-B10D-6397EF749C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A93276-16B0-47EA-8752-B5B0F38ED0DE}" type="datetimeFigureOut">
              <a:rPr lang="en-US"/>
              <a:pPr>
                <a:defRPr/>
              </a:pPr>
              <a:t>10/15/2010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A5DD36-E46A-46EC-B623-AF80D578E9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F074FB1-F7B6-42C1-A11F-E78076F95C01}" type="datetimeFigureOut">
              <a:rPr lang="en-US"/>
              <a:pPr>
                <a:defRPr/>
              </a:pPr>
              <a:t>10/15/2010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1D51B28-49D8-4A8B-9657-24ABA9647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7721B5-1064-4713-8DF7-19CE4B8C1E3D}" type="datetimeFigureOut">
              <a:rPr lang="en-US"/>
              <a:pPr>
                <a:defRPr/>
              </a:pPr>
              <a:t>10/15/2010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19D9CF-BE44-4931-86AD-35D7C51DD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CF05A1D-2E59-4C3F-AD5D-0B658AB8CC94}" type="datetimeFigureOut">
              <a:rPr lang="en-US"/>
              <a:pPr>
                <a:defRPr/>
              </a:pPr>
              <a:t>10/15/2010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C71AA13-7746-44E6-87A2-218845DB2B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69188-2DBA-4716-A3B5-B82BC87310D5}" type="datetimeFigureOut">
              <a:rPr lang="en-US"/>
              <a:pPr>
                <a:defRPr/>
              </a:pPr>
              <a:t>10/15/2010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0D521-3549-4F5D-AC0F-18C68E1CD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3DADFF-30EE-4B82-BF6B-A082040374D0}" type="datetimeFigureOut">
              <a:rPr lang="en-US"/>
              <a:pPr>
                <a:defRPr/>
              </a:pPr>
              <a:t>10/15/2010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DA809B-4278-4591-8E8F-69B7C1D47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F6743FD-A659-4A45-9CCC-A944E1B534D6}" type="datetimeFigureOut">
              <a:rPr lang="en-US"/>
              <a:pPr>
                <a:defRPr/>
              </a:pPr>
              <a:t>10/15/2010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6443704-A827-47BD-99F5-D81845375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303B4DA-E0C4-47C6-AB7B-A62C2DE236D1}" type="datetimeFigureOut">
              <a:rPr lang="en-US"/>
              <a:pPr>
                <a:defRPr/>
              </a:pPr>
              <a:t>10/15/2010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4FE4C13-D43F-4ACC-B120-38582A4D4C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6" r:id="rId6"/>
    <p:sldLayoutId id="2147483670" r:id="rId7"/>
    <p:sldLayoutId id="2147483677" r:id="rId8"/>
    <p:sldLayoutId id="2147483678" r:id="rId9"/>
    <p:sldLayoutId id="2147483669" r:id="rId10"/>
    <p:sldLayoutId id="214748366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jillaperry@cpedinitiative.or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avidimig@cpedinitiative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Case for the NEW PPD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>
            <a:normAutofit/>
          </a:bodyPr>
          <a:lstStyle/>
          <a:p>
            <a:pPr marR="0">
              <a:lnSpc>
                <a:spcPct val="80000"/>
              </a:lnSpc>
            </a:pPr>
            <a:r>
              <a:rPr lang="en-US" sz="1900" smtClean="0"/>
              <a:t>Olga Welch, Steve Tozer &amp; David Imig</a:t>
            </a:r>
          </a:p>
          <a:p>
            <a:pPr marR="0">
              <a:lnSpc>
                <a:spcPct val="80000"/>
              </a:lnSpc>
            </a:pPr>
            <a:r>
              <a:rPr lang="en-US" sz="1900" smtClean="0"/>
              <a:t>CADREI Fall Meeting</a:t>
            </a:r>
          </a:p>
          <a:p>
            <a:pPr marR="0">
              <a:lnSpc>
                <a:spcPct val="80000"/>
              </a:lnSpc>
            </a:pPr>
            <a:r>
              <a:rPr lang="en-US" sz="1900" smtClean="0"/>
              <a:t>Charleston, SC </a:t>
            </a:r>
          </a:p>
          <a:p>
            <a:pPr marR="0">
              <a:lnSpc>
                <a:spcPct val="80000"/>
              </a:lnSpc>
            </a:pPr>
            <a:r>
              <a:rPr lang="en-US" sz="1900" smtClean="0"/>
              <a:t>October 20, 2010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orient="vert"/>
          </p:nvPr>
        </p:nvSpPr>
        <p:spPr>
          <a:xfrm rot="16200000">
            <a:off x="4762500" y="2095500"/>
            <a:ext cx="6172200" cy="2590800"/>
          </a:xfrm>
        </p:spPr>
        <p:txBody>
          <a:bodyPr/>
          <a:lstStyle/>
          <a:p>
            <a:pPr algn="ctr" fontAlgn="auto">
              <a:lnSpc>
                <a:spcPts val="2500"/>
              </a:lnSpc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oper Black" pitchFamily="18" charset="0"/>
              </a:rPr>
              <a:t>A</a:t>
            </a:r>
            <a:b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oper Black" pitchFamily="18" charset="0"/>
              </a:rPr>
            </a:b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oper Black" pitchFamily="18" charset="0"/>
              </a:rPr>
              <a:t>r</a:t>
            </a:r>
            <a:b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oper Black" pitchFamily="18" charset="0"/>
              </a:rPr>
            </a:b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oper Black" pitchFamily="18" charset="0"/>
              </a:rPr>
              <a:t>e</a:t>
            </a:r>
            <a:b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oper Black" pitchFamily="18" charset="0"/>
              </a:rPr>
            </a:b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oper Black" pitchFamily="18" charset="0"/>
              </a:rPr>
              <a:t>a</a:t>
            </a:r>
            <a:b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oper Black" pitchFamily="18" charset="0"/>
              </a:rPr>
            </a:b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oper Black" pitchFamily="18" charset="0"/>
              </a:rPr>
              <a:t>s </a:t>
            </a:r>
            <a:b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oper Black" pitchFamily="18" charset="0"/>
              </a:rPr>
            </a:b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oper Black" pitchFamily="18" charset="0"/>
              </a:rPr>
              <a:t/>
            </a:r>
            <a:b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oper Black" pitchFamily="18" charset="0"/>
              </a:rPr>
            </a:b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oper Black" pitchFamily="18" charset="0"/>
              </a:rPr>
              <a:t>o</a:t>
            </a:r>
            <a:b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oper Black" pitchFamily="18" charset="0"/>
              </a:rPr>
            </a:b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oper Black" pitchFamily="18" charset="0"/>
              </a:rPr>
              <a:t>f  </a:t>
            </a:r>
            <a:b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oper Black" pitchFamily="18" charset="0"/>
              </a:rPr>
            </a:b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oper Black" pitchFamily="18" charset="0"/>
              </a:rPr>
              <a:t> </a:t>
            </a:r>
            <a:b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oper Black" pitchFamily="18" charset="0"/>
              </a:rPr>
            </a:b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oper Black" pitchFamily="18" charset="0"/>
              </a:rPr>
              <a:t>C</a:t>
            </a:r>
            <a:b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oper Black" pitchFamily="18" charset="0"/>
              </a:rPr>
            </a:b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oper Black" pitchFamily="18" charset="0"/>
              </a:rPr>
              <a:t>o</a:t>
            </a:r>
            <a:b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oper Black" pitchFamily="18" charset="0"/>
              </a:rPr>
            </a:b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oper Black" pitchFamily="18" charset="0"/>
              </a:rPr>
              <a:t>n</a:t>
            </a:r>
            <a:b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oper Black" pitchFamily="18" charset="0"/>
              </a:rPr>
            </a:b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oper Black" pitchFamily="18" charset="0"/>
              </a:rPr>
              <a:t>s</a:t>
            </a:r>
            <a:b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oper Black" pitchFamily="18" charset="0"/>
              </a:rPr>
            </a:b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oper Black" pitchFamily="18" charset="0"/>
              </a:rPr>
              <a:t>e</a:t>
            </a:r>
            <a:b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oper Black" pitchFamily="18" charset="0"/>
              </a:rPr>
            </a:b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oper Black" pitchFamily="18" charset="0"/>
              </a:rPr>
              <a:t>n</a:t>
            </a:r>
            <a:b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oper Black" pitchFamily="18" charset="0"/>
              </a:rPr>
            </a:b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oper Black" pitchFamily="18" charset="0"/>
              </a:rPr>
              <a:t>s</a:t>
            </a:r>
            <a:b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oper Black" pitchFamily="18" charset="0"/>
              </a:rPr>
            </a:b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oper Black" pitchFamily="18" charset="0"/>
              </a:rPr>
              <a:t>u</a:t>
            </a:r>
            <a:b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oper Black" pitchFamily="18" charset="0"/>
              </a:rPr>
            </a:b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oper Black" pitchFamily="18" charset="0"/>
              </a:rPr>
              <a:t>s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orient="vert" idx="1"/>
          </p:nvPr>
        </p:nvSpPr>
        <p:spPr>
          <a:xfrm rot="16200000">
            <a:off x="457200" y="838200"/>
            <a:ext cx="6172200" cy="6324600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sz="2400" smtClean="0">
                <a:solidFill>
                  <a:srgbClr val="000000"/>
                </a:solidFill>
              </a:rPr>
              <a:t>The PhD and EdD should be different 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sz="2400" smtClean="0">
                <a:solidFill>
                  <a:srgbClr val="000000"/>
                </a:solidFill>
              </a:rPr>
              <a:t>“Coursework-only” doctorates are 	unacceptable – professional 	practice experiences are essential.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sz="2400" smtClean="0">
                <a:solidFill>
                  <a:srgbClr val="000000"/>
                </a:solidFill>
              </a:rPr>
              <a:t>The EdD is dependent upon “engaged 	research” – with questions derived 	from external entities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sz="2400" smtClean="0">
                <a:solidFill>
                  <a:srgbClr val="000000"/>
                </a:solidFill>
              </a:rPr>
              <a:t>There is need for explicit criteria for 	framing and assessing the EdD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sz="2400" smtClean="0">
                <a:solidFill>
                  <a:srgbClr val="000000"/>
                </a:solidFill>
              </a:rPr>
              <a:t>There is the need for the EdD to be as 	rigorous as the PhD in Education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sz="2400" smtClean="0">
                <a:solidFill>
                  <a:srgbClr val="000000"/>
                </a:solidFill>
              </a:rPr>
              <a:t>Standards of excellence must be more 	than credit hours earned.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228600"/>
            <a:ext cx="3935413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smtClean="0"/>
              <a:t>Issues &amp; Concerns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447800"/>
            <a:ext cx="4572000" cy="5105400"/>
          </a:xfrm>
        </p:spPr>
        <p:txBody>
          <a:bodyPr/>
          <a:lstStyle/>
          <a:p>
            <a:pPr marR="0">
              <a:lnSpc>
                <a:spcPct val="90000"/>
              </a:lnSpc>
              <a:buFont typeface="Arial" charset="0"/>
              <a:buChar char="•"/>
            </a:pPr>
            <a:r>
              <a:rPr lang="en-US" sz="2200" b="1" smtClean="0">
                <a:latin typeface="Palatino"/>
              </a:rPr>
              <a:t>Faculty qualifications &amp; advisement considerations</a:t>
            </a:r>
          </a:p>
          <a:p>
            <a:pPr marR="0">
              <a:lnSpc>
                <a:spcPct val="90000"/>
              </a:lnSpc>
              <a:buFont typeface="Arial" charset="0"/>
              <a:buChar char="•"/>
            </a:pPr>
            <a:r>
              <a:rPr lang="en-US" sz="2200" b="1" smtClean="0">
                <a:latin typeface="Palatino"/>
              </a:rPr>
              <a:t>Admission criteria (GRE scores) &amp; prior work experience considerations</a:t>
            </a:r>
          </a:p>
          <a:p>
            <a:pPr marR="0">
              <a:lnSpc>
                <a:spcPct val="90000"/>
              </a:lnSpc>
              <a:buFont typeface="Arial" charset="0"/>
              <a:buChar char="•"/>
            </a:pPr>
            <a:r>
              <a:rPr lang="en-US" sz="2200" b="1" smtClean="0">
                <a:latin typeface="Palatino"/>
              </a:rPr>
              <a:t>Group (team) products vs. individual candidate contributions</a:t>
            </a:r>
          </a:p>
          <a:p>
            <a:pPr marR="0">
              <a:lnSpc>
                <a:spcPct val="90000"/>
              </a:lnSpc>
              <a:buFont typeface="Arial" charset="0"/>
              <a:buChar char="•"/>
            </a:pPr>
            <a:r>
              <a:rPr lang="en-US" sz="2200" b="1" smtClean="0">
                <a:latin typeface="Palatino"/>
              </a:rPr>
              <a:t>Early decision re: degree of choice</a:t>
            </a:r>
          </a:p>
          <a:p>
            <a:pPr marR="0">
              <a:lnSpc>
                <a:spcPct val="90000"/>
              </a:lnSpc>
              <a:buFont typeface="Arial" charset="0"/>
              <a:buChar char="•"/>
            </a:pPr>
            <a:r>
              <a:rPr lang="en-US" sz="2200" b="1" smtClean="0">
                <a:latin typeface="Palatino"/>
              </a:rPr>
              <a:t>Status perceptions &amp; qualitative concerns</a:t>
            </a:r>
          </a:p>
          <a:p>
            <a:pPr marR="0">
              <a:lnSpc>
                <a:spcPct val="90000"/>
              </a:lnSpc>
              <a:buFont typeface="Arial" charset="0"/>
              <a:buChar char="•"/>
            </a:pPr>
            <a:r>
              <a:rPr lang="en-US" sz="2200" b="1" smtClean="0">
                <a:latin typeface="Palatino"/>
              </a:rPr>
              <a:t>Resource considerations</a:t>
            </a:r>
          </a:p>
          <a:p>
            <a:pPr marR="0">
              <a:lnSpc>
                <a:spcPct val="90000"/>
              </a:lnSpc>
            </a:pPr>
            <a:endParaRPr lang="en-US" sz="2200" b="1" smtClean="0">
              <a:latin typeface="Palatino"/>
            </a:endParaRPr>
          </a:p>
        </p:txBody>
      </p:sp>
      <p:pic>
        <p:nvPicPr>
          <p:cNvPr id="28675" name="Picture Placeholder 4" descr="DSCF1151.JPG"/>
          <p:cNvPicPr>
            <a:picLocks noGrp="1" noChangeAspect="1"/>
          </p:cNvPicPr>
          <p:nvPr>
            <p:ph type="pic" sz="quarter" idx="4294967295"/>
          </p:nvPr>
        </p:nvPicPr>
        <p:blipFill>
          <a:blip r:embed="rId3"/>
          <a:srcRect t="-59425" b="-59425"/>
          <a:stretch>
            <a:fillRect/>
          </a:stretch>
        </p:blipFill>
        <p:spPr>
          <a:xfrm>
            <a:off x="5029200" y="457200"/>
            <a:ext cx="3276600" cy="5410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NEW WAYS OF THINKING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latin typeface="Times New Roman" charset="0"/>
                <a:cs typeface="Times New Roman" charset="0"/>
              </a:rPr>
              <a:t>The Carnegie Project on the Education Doctorate </a:t>
            </a:r>
            <a:r>
              <a:rPr lang="en-US" sz="3100" dirty="0" smtClean="0">
                <a:latin typeface="Times New Roman" charset="0"/>
                <a:cs typeface="Times New Roman" charset="0"/>
              </a:rPr>
              <a:t>(Phase II: Research &amp; Dissemination)</a:t>
            </a:r>
            <a:r>
              <a:rPr lang="en-US" sz="3200" dirty="0" smtClean="0">
                <a:latin typeface="Times New Roman" charset="0"/>
                <a:cs typeface="Times New Roman" charset="0"/>
              </a:rPr>
              <a:t/>
            </a:r>
            <a:br>
              <a:rPr lang="en-US" sz="3200" dirty="0" smtClean="0">
                <a:latin typeface="Times New Roman" charset="0"/>
                <a:cs typeface="Times New Roman" charset="0"/>
              </a:rPr>
            </a:br>
            <a:endParaRPr lang="en-US" sz="3200" dirty="0" smtClean="0">
              <a:latin typeface="Times New Roman" charset="0"/>
              <a:cs typeface="Times New Roman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auto">
              <a:spcBef>
                <a:spcPct val="0"/>
              </a:spcBef>
              <a:spcAft>
                <a:spcPts val="0"/>
              </a:spcAft>
              <a:buFont typeface="Wingdings 3" charset="2"/>
              <a:buNone/>
              <a:defRPr/>
            </a:pPr>
            <a:r>
              <a:rPr lang="en-US" sz="2400" dirty="0" smtClean="0">
                <a:latin typeface="Times New Roman" charset="0"/>
                <a:cs typeface="Times New Roman" charset="0"/>
              </a:rPr>
              <a:t>FIPSE Support for a Three Year Initiative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buFont typeface="Wingdings 3" charset="2"/>
              <a:buNone/>
              <a:defRPr/>
            </a:pPr>
            <a:endParaRPr lang="en-US" sz="2400" dirty="0" smtClean="0">
              <a:latin typeface="Times New Roman" charset="0"/>
              <a:cs typeface="Times New Roman" charset="0"/>
            </a:endParaRPr>
          </a:p>
          <a:p>
            <a:pPr fontAlgn="auto">
              <a:spcBef>
                <a:spcPct val="0"/>
              </a:spcBef>
              <a:spcAft>
                <a:spcPts val="0"/>
              </a:spcAft>
              <a:buFont typeface="Wingdings 3" charset="2"/>
              <a:buNone/>
              <a:defRPr/>
            </a:pPr>
            <a:r>
              <a:rPr lang="en-US" sz="2400" dirty="0" smtClean="0">
                <a:latin typeface="Times New Roman" charset="0"/>
                <a:cs typeface="Times New Roman" charset="0"/>
              </a:rPr>
              <a:t>Focus on Data Gathering—we have: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buFont typeface="Wingdings 3" charset="2"/>
              <a:buChar char=""/>
              <a:defRPr/>
            </a:pPr>
            <a:r>
              <a:rPr lang="en-US" sz="2400" dirty="0" smtClean="0">
                <a:latin typeface="Times New Roman" charset="0"/>
                <a:cs typeface="Times New Roman" charset="0"/>
              </a:rPr>
              <a:t>Data on the institutional change process for SOEs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buFont typeface="Wingdings 3" charset="2"/>
              <a:buChar char=""/>
              <a:defRPr/>
            </a:pPr>
            <a:r>
              <a:rPr lang="en-US" sz="2400" dirty="0" err="1" smtClean="0">
                <a:latin typeface="Times New Roman" charset="0"/>
                <a:cs typeface="Times New Roman" charset="0"/>
              </a:rPr>
              <a:t>Ed.D</a:t>
            </a:r>
            <a:r>
              <a:rPr lang="en-US" sz="2400" dirty="0" smtClean="0">
                <a:latin typeface="Times New Roman" charset="0"/>
                <a:cs typeface="Times New Roman" charset="0"/>
              </a:rPr>
              <a:t>. Program development information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buFont typeface="Candara" charset="0"/>
              <a:buNone/>
              <a:defRPr/>
            </a:pPr>
            <a:endParaRPr lang="en-US" sz="2400" dirty="0" smtClean="0">
              <a:latin typeface="Times New Roman" charset="0"/>
              <a:cs typeface="Times New Roman" charset="0"/>
            </a:endParaRPr>
          </a:p>
          <a:p>
            <a:pPr fontAlgn="auto">
              <a:spcBef>
                <a:spcPct val="0"/>
              </a:spcBef>
              <a:spcAft>
                <a:spcPts val="0"/>
              </a:spcAft>
              <a:buFont typeface="Wingdings 3" charset="2"/>
              <a:buNone/>
              <a:defRPr/>
            </a:pPr>
            <a:r>
              <a:rPr lang="en-US" sz="2400" dirty="0" smtClean="0">
                <a:latin typeface="Times New Roman" charset="0"/>
                <a:cs typeface="Times New Roman" charset="0"/>
              </a:rPr>
              <a:t>Phase II will allow us to…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>
                <a:latin typeface="Times New Roman" charset="0"/>
                <a:cs typeface="Times New Roman" charset="0"/>
              </a:rPr>
              <a:t>Test these data and collect more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>
                <a:latin typeface="Times New Roman" charset="0"/>
                <a:cs typeface="Times New Roman" charset="0"/>
              </a:rPr>
              <a:t>Learn from the data and the experiences of our members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>
                <a:latin typeface="Times New Roman" charset="0"/>
                <a:cs typeface="Times New Roman" charset="0"/>
              </a:rPr>
              <a:t>Expand and share our findings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buFont typeface="Wingdings 3" charset="2"/>
              <a:buNone/>
              <a:defRPr/>
            </a:pPr>
            <a:endParaRPr lang="en-US" sz="2400" dirty="0" smtClean="0">
              <a:latin typeface="Times New Roman" charset="0"/>
              <a:cs typeface="Times New Roman" charset="0"/>
            </a:endParaRPr>
          </a:p>
          <a:p>
            <a:pPr fontAlgn="auto">
              <a:spcBef>
                <a:spcPct val="0"/>
              </a:spcBef>
              <a:spcAft>
                <a:spcPts val="0"/>
              </a:spcAft>
              <a:buFont typeface="Wingdings 3" charset="2"/>
              <a:buNone/>
              <a:defRPr/>
            </a:pPr>
            <a:r>
              <a:rPr lang="en-US" sz="2400" dirty="0" smtClean="0">
                <a:latin typeface="Times New Roman" charset="0"/>
                <a:cs typeface="Times New Roman" charset="0"/>
              </a:rPr>
              <a:t>Goal is to demonstrate to the education community that the CPED-influenced Professional Practice Doctorate is the means to reclaim the Education Doctorate and make it the choice degree for educational practitioners.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Expanding membership</a:t>
            </a:r>
          </a:p>
          <a:p>
            <a:r>
              <a:rPr lang="en-US" smtClean="0"/>
              <a:t>Pairing with a 1</a:t>
            </a:r>
            <a:r>
              <a:rPr lang="en-US" baseline="30000" smtClean="0"/>
              <a:t>st</a:t>
            </a:r>
            <a:r>
              <a:rPr lang="en-US" smtClean="0"/>
              <a:t> Wave member</a:t>
            </a:r>
          </a:p>
          <a:p>
            <a:r>
              <a:rPr lang="en-US" smtClean="0"/>
              <a:t>Expanding influence</a:t>
            </a:r>
          </a:p>
          <a:p>
            <a:r>
              <a:rPr lang="en-US" smtClean="0"/>
              <a:t>Focus on rural and minority serving institutions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Adding a 2</a:t>
            </a:r>
            <a:r>
              <a:rPr lang="en-US" baseline="30000" dirty="0" smtClean="0"/>
              <a:t>nd</a:t>
            </a:r>
            <a:r>
              <a:rPr lang="en-US" dirty="0" smtClean="0"/>
              <a:t> Wave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Demographic Data on Applicants &amp; Admitted Students, Graduates &amp; Successful Practitioners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 Cohort Data on Knowledge &amp; Skills, Beliefs &amp; Attitudes - Across Program Data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Information on Course Designs, Labs of Practice, Internships, Apprenticeships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Candidate Course Grades, Portfolios, Other Artifacts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Candidate Success on Comps, Proposals &amp; Capstones (Shared Rubrics)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Candidate Success in Appointments, Promotions, Supervisor Evaluations, etc.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Candidate Success on </a:t>
            </a:r>
            <a:r>
              <a:rPr lang="en-US" smtClean="0"/>
              <a:t>Certifying Examinations </a:t>
            </a: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Data – What Do We Want?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Sustaining the CADREI Commitment</a:t>
            </a:r>
          </a:p>
          <a:p>
            <a:r>
              <a:rPr lang="en-US" smtClean="0"/>
              <a:t>Agreeing to test the outcomes and to measure the impact (data sharing)</a:t>
            </a:r>
          </a:p>
          <a:p>
            <a:r>
              <a:rPr lang="en-US" smtClean="0"/>
              <a:t>Supporting a faculty member to serve as the PI</a:t>
            </a:r>
          </a:p>
          <a:p>
            <a:r>
              <a:rPr lang="en-US" smtClean="0"/>
              <a:t>Funding for GA to support work</a:t>
            </a:r>
          </a:p>
          <a:p>
            <a:r>
              <a:rPr lang="en-US" smtClean="0"/>
              <a:t>Supporting travel to convenings and national meetings</a:t>
            </a:r>
          </a:p>
          <a:p>
            <a:r>
              <a:rPr lang="en-US" smtClean="0"/>
              <a:t>Influence in shaping the agenda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What Do We Need From You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Resources to Guide CPED Work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371600"/>
            <a:ext cx="7493000" cy="4754563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sz="2200" smtClean="0"/>
              <a:t>Shulman, L.S., et.al. (2006) </a:t>
            </a:r>
            <a:r>
              <a:rPr lang="en-US" sz="2200" i="1" smtClean="0"/>
              <a:t>Reclaiming Education’s Doctorates.</a:t>
            </a:r>
            <a:r>
              <a:rPr lang="en-US" sz="2200" smtClean="0"/>
              <a:t> (ER)</a:t>
            </a:r>
          </a:p>
          <a:p>
            <a:pPr>
              <a:lnSpc>
                <a:spcPct val="70000"/>
              </a:lnSpc>
            </a:pPr>
            <a:r>
              <a:rPr lang="en-US" sz="2200" smtClean="0"/>
              <a:t>Walker, G.E., et.al. (2008) </a:t>
            </a:r>
            <a:r>
              <a:rPr lang="en-US" sz="2200" i="1" smtClean="0"/>
              <a:t>The Formation of Scholars: Rethinking Doctoral Education for the 21</a:t>
            </a:r>
            <a:r>
              <a:rPr lang="en-US" sz="2200" i="1" baseline="30000" smtClean="0"/>
              <a:t>st</a:t>
            </a:r>
            <a:r>
              <a:rPr lang="en-US" sz="2200" i="1" smtClean="0"/>
              <a:t> Century</a:t>
            </a:r>
            <a:r>
              <a:rPr lang="en-US" sz="2200" smtClean="0"/>
              <a:t>. (CF)</a:t>
            </a:r>
          </a:p>
          <a:p>
            <a:pPr>
              <a:lnSpc>
                <a:spcPct val="70000"/>
              </a:lnSpc>
            </a:pPr>
            <a:r>
              <a:rPr lang="en-US" sz="2200" smtClean="0"/>
              <a:t>Golde, C.M., et.al. (2005) </a:t>
            </a:r>
            <a:r>
              <a:rPr lang="en-US" sz="2200" i="1" smtClean="0"/>
              <a:t>Envisioning the Future of Doctoral Education: Preparing Stewards of the Discipline</a:t>
            </a:r>
            <a:r>
              <a:rPr lang="en-US" sz="2200" smtClean="0"/>
              <a:t>. (CF)</a:t>
            </a:r>
          </a:p>
          <a:p>
            <a:pPr>
              <a:lnSpc>
                <a:spcPct val="70000"/>
              </a:lnSpc>
            </a:pPr>
            <a:r>
              <a:rPr lang="en-US" sz="2200" smtClean="0"/>
              <a:t>Lynch, C. &amp; Hulse, C. (2007) </a:t>
            </a:r>
            <a:r>
              <a:rPr lang="en-US" sz="2200" i="1" smtClean="0"/>
              <a:t>Task Force Report on the Professional Doctorate</a:t>
            </a:r>
            <a:r>
              <a:rPr lang="en-US" sz="2200" smtClean="0"/>
              <a:t>. (CGS)</a:t>
            </a:r>
          </a:p>
          <a:p>
            <a:pPr>
              <a:lnSpc>
                <a:spcPct val="70000"/>
              </a:lnSpc>
            </a:pPr>
            <a:r>
              <a:rPr lang="en-US" sz="2200" smtClean="0"/>
              <a:t>Shulman, L.S. (2000) </a:t>
            </a:r>
            <a:r>
              <a:rPr lang="en-US" sz="2200" i="1" smtClean="0"/>
              <a:t>Rethinking the Doctorate</a:t>
            </a:r>
            <a:r>
              <a:rPr lang="en-US" sz="2200" smtClean="0"/>
              <a:t>. (CF)</a:t>
            </a:r>
          </a:p>
          <a:p>
            <a:pPr>
              <a:lnSpc>
                <a:spcPct val="70000"/>
              </a:lnSpc>
            </a:pPr>
            <a:r>
              <a:rPr lang="en-US" sz="2200" smtClean="0"/>
              <a:t>Sullivan, W. (2005) </a:t>
            </a:r>
            <a:r>
              <a:rPr lang="en-US" sz="2200" i="1" smtClean="0"/>
              <a:t>Work and Integrity: The Crisis &amp; Promise of Professionalism in America.</a:t>
            </a:r>
            <a:r>
              <a:rPr lang="en-US" sz="2200" smtClean="0"/>
              <a:t> (CF)</a:t>
            </a:r>
          </a:p>
          <a:p>
            <a:pPr>
              <a:lnSpc>
                <a:spcPct val="70000"/>
              </a:lnSpc>
            </a:pPr>
            <a:endParaRPr 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merican Typewriter" charset="0"/>
              </a:rPr>
              <a:t>Find out more… www.cpedinitiative.org</a:t>
            </a:r>
          </a:p>
        </p:txBody>
      </p:sp>
      <p:sp>
        <p:nvSpPr>
          <p:cNvPr id="37890" name="TextBox 4"/>
          <p:cNvSpPr txBox="1">
            <a:spLocks noChangeArrowheads="1"/>
          </p:cNvSpPr>
          <p:nvPr/>
        </p:nvSpPr>
        <p:spPr bwMode="auto">
          <a:xfrm>
            <a:off x="990600" y="2819400"/>
            <a:ext cx="74168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>
              <a:latin typeface="Lucida Sans Unicode" pitchFamily="34" charset="0"/>
            </a:endParaRPr>
          </a:p>
          <a:p>
            <a:pPr algn="ctr"/>
            <a:endParaRPr lang="en-US">
              <a:latin typeface="Lucida Sans Unicode" pitchFamily="34" charset="0"/>
            </a:endParaRPr>
          </a:p>
          <a:p>
            <a:pPr algn="ctr"/>
            <a:endParaRPr lang="en-US">
              <a:latin typeface="Lucida Sans Unicode" pitchFamily="34" charset="0"/>
            </a:endParaRPr>
          </a:p>
          <a:p>
            <a:pPr algn="ctr"/>
            <a:endParaRPr lang="en-US">
              <a:latin typeface="Lucida Sans Unicode" pitchFamily="34" charset="0"/>
            </a:endParaRPr>
          </a:p>
          <a:p>
            <a:pPr algn="ctr"/>
            <a:r>
              <a:rPr lang="en-US" sz="5400">
                <a:solidFill>
                  <a:schemeClr val="accent1"/>
                </a:solidFill>
                <a:latin typeface="Lucida Sans Unicode" pitchFamily="34" charset="0"/>
              </a:rPr>
              <a:t>THANK YOU!</a:t>
            </a:r>
          </a:p>
          <a:p>
            <a:pPr algn="ctr"/>
            <a:endParaRPr lang="en-US">
              <a:latin typeface="Lucida Sans Unicode" pitchFamily="34" charset="0"/>
            </a:endParaRPr>
          </a:p>
          <a:p>
            <a:pPr algn="ctr"/>
            <a:r>
              <a:rPr lang="en-US">
                <a:latin typeface="Lucida Sans Unicode" pitchFamily="34" charset="0"/>
              </a:rPr>
              <a:t>Jill A. Perry   </a:t>
            </a:r>
            <a:r>
              <a:rPr lang="en-US">
                <a:latin typeface="Lucida Sans Unicode" pitchFamily="34" charset="0"/>
                <a:hlinkClick r:id="rId3"/>
              </a:rPr>
              <a:t>jillaperry@cpedinitiative.org</a:t>
            </a:r>
            <a:endParaRPr lang="en-US">
              <a:latin typeface="Lucida Sans Unicode" pitchFamily="34" charset="0"/>
            </a:endParaRPr>
          </a:p>
          <a:p>
            <a:pPr algn="ctr"/>
            <a:r>
              <a:rPr lang="en-US">
                <a:latin typeface="Lucida Sans Unicode" pitchFamily="34" charset="0"/>
              </a:rPr>
              <a:t>David Imig  </a:t>
            </a:r>
            <a:r>
              <a:rPr lang="en-US">
                <a:latin typeface="Lucida Sans Unicode" pitchFamily="34" charset="0"/>
                <a:hlinkClick r:id="rId4"/>
              </a:rPr>
              <a:t>davidimig@cpedinitiative.org</a:t>
            </a:r>
            <a:endParaRPr lang="en-US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Common Commitment to Distinguishing and 	Differentiating Between the Doctorate in 	Education </a:t>
            </a:r>
            <a:r>
              <a:rPr lang="en-US" sz="2600" smtClean="0"/>
              <a:t>(142 Colleges &amp; Universities)</a:t>
            </a:r>
          </a:p>
          <a:p>
            <a:pPr lvl="1"/>
            <a:r>
              <a:rPr lang="en-US" smtClean="0"/>
              <a:t>	Research Scholars vs. Scholarly Practitioners</a:t>
            </a:r>
          </a:p>
          <a:p>
            <a:pPr lvl="1"/>
            <a:r>
              <a:rPr lang="en-US" smtClean="0"/>
              <a:t>   Practical and Narrative Knowledge vs. Analytic 		Knowledge</a:t>
            </a:r>
          </a:p>
          <a:p>
            <a:r>
              <a:rPr lang="en-US" smtClean="0"/>
              <a:t>Guided by a Set of Shared Principles</a:t>
            </a:r>
          </a:p>
          <a:p>
            <a:r>
              <a:rPr lang="en-US" smtClean="0"/>
              <a:t>Work Based on a Shared Language (Shulman)</a:t>
            </a:r>
          </a:p>
          <a:p>
            <a:pPr lvl="1"/>
            <a:r>
              <a:rPr lang="en-US" smtClean="0"/>
              <a:t>   Capstones and Decathlons and Signature 			Pedagogies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CPED Initiative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8077200" cy="1447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" pitchFamily="18" charset="0"/>
                <a:ea typeface="ＭＳ Ｐゴシック" pitchFamily="1" charset="-128"/>
              </a:rPr>
              <a:t>The Professionalization Project </a:t>
            </a:r>
          </a:p>
        </p:txBody>
      </p:sp>
      <p:pic>
        <p:nvPicPr>
          <p:cNvPr id="16386" name="Picture 8" descr="Snapshot 2007-11-14 22-08-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219200"/>
            <a:ext cx="2438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10"/>
          <p:cNvSpPr>
            <a:spLocks noChangeArrowheads="1"/>
          </p:cNvSpPr>
          <p:nvPr/>
        </p:nvSpPr>
        <p:spPr bwMode="auto">
          <a:xfrm>
            <a:off x="3733800" y="2362200"/>
            <a:ext cx="4395788" cy="3581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latin typeface="Palatino"/>
              </a:rPr>
              <a:t>Strengthening Professions by </a:t>
            </a:r>
          </a:p>
          <a:p>
            <a:pPr algn="ctr"/>
            <a:r>
              <a:rPr lang="en-US" sz="2400" b="1">
                <a:latin typeface="Palatino"/>
              </a:rPr>
              <a:t>Strengthening Doctoral</a:t>
            </a:r>
          </a:p>
          <a:p>
            <a:pPr algn="ctr"/>
            <a:r>
              <a:rPr lang="en-US" sz="2400" b="1">
                <a:latin typeface="Palatino"/>
              </a:rPr>
              <a:t>Education</a:t>
            </a:r>
          </a:p>
          <a:p>
            <a:pPr algn="ctr"/>
            <a:endParaRPr lang="en-US" sz="2400" b="1">
              <a:latin typeface="Palatino"/>
            </a:endParaRPr>
          </a:p>
          <a:p>
            <a:pPr algn="ctr"/>
            <a:r>
              <a:rPr lang="en-US" sz="2400" b="1">
                <a:latin typeface="Palatino"/>
              </a:rPr>
              <a:t>Fostering the</a:t>
            </a:r>
          </a:p>
          <a:p>
            <a:pPr algn="ctr"/>
            <a:r>
              <a:rPr lang="en-US" sz="2400" b="1">
                <a:latin typeface="Palatino"/>
              </a:rPr>
              <a:t>Stewardship of a Profession</a:t>
            </a:r>
          </a:p>
          <a:p>
            <a:pPr algn="ctr"/>
            <a:r>
              <a:rPr lang="en-US" sz="2400" b="1">
                <a:latin typeface="Palatino"/>
              </a:rPr>
              <a:t>Vis a vis </a:t>
            </a:r>
          </a:p>
          <a:p>
            <a:pPr algn="ctr"/>
            <a:r>
              <a:rPr lang="en-US" sz="2400" b="1">
                <a:latin typeface="Palatino"/>
              </a:rPr>
              <a:t>Stewardship of a Discipline</a:t>
            </a:r>
            <a:r>
              <a:rPr lang="en-US" sz="2400">
                <a:latin typeface="Palatino"/>
              </a:rPr>
              <a:t> </a:t>
            </a:r>
          </a:p>
          <a:p>
            <a:pPr algn="ctr"/>
            <a:endParaRPr lang="en-US" sz="2400">
              <a:latin typeface="Palatino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5867400"/>
            <a:ext cx="2286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Lee S. </a:t>
            </a:r>
            <a:r>
              <a:rPr lang="en-US" dirty="0" err="1"/>
              <a:t>Shulman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Directed at Real Problems and Real Solutions</a:t>
            </a:r>
          </a:p>
          <a:p>
            <a:r>
              <a:rPr lang="en-US" smtClean="0"/>
              <a:t>Emphasis is on Preparing Transformational Leaders to Change Schools and Colleges &amp; Other Learning Organizations</a:t>
            </a:r>
          </a:p>
          <a:p>
            <a:r>
              <a:rPr lang="en-US" smtClean="0"/>
              <a:t>Enabling Doctoral Programs to Meet the Needs of Practitioners (Part Time Students with Full Time Responsibilities)</a:t>
            </a:r>
          </a:p>
          <a:p>
            <a:r>
              <a:rPr lang="en-US" smtClean="0"/>
              <a:t>Doing So in a Rigorous, Responsible, Practical, Transparent, and Ethical Manner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Making the EdD The Degree of Choice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4800600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</a:rPr>
              <a:t>Perception: Graduate Education has “Changed Little in 40 Years” 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400" smtClean="0">
                <a:latin typeface="Times New Roman" pitchFamily="18" charset="0"/>
              </a:rPr>
              <a:t>    	(</a:t>
            </a:r>
            <a:r>
              <a:rPr lang="en-US" sz="2400" i="1" smtClean="0">
                <a:latin typeface="Times New Roman" pitchFamily="18" charset="0"/>
              </a:rPr>
              <a:t>Measuring Up</a:t>
            </a:r>
            <a:r>
              <a:rPr lang="en-US" sz="2400" smtClean="0">
                <a:latin typeface="Times New Roman" pitchFamily="18" charset="0"/>
              </a:rPr>
              <a:t> 2006)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</a:rPr>
              <a:t>Competition: Domestic Alternative Providers and Foreign 	Universities and Distance Learning Opportunities (</a:t>
            </a:r>
            <a:r>
              <a:rPr lang="en-US" sz="2400" i="1" smtClean="0">
                <a:latin typeface="Times New Roman" pitchFamily="18" charset="0"/>
              </a:rPr>
              <a:t>Carey 	Report</a:t>
            </a:r>
            <a:r>
              <a:rPr lang="en-US" sz="2400" smtClean="0">
                <a:latin typeface="Times New Roman" pitchFamily="18" charset="0"/>
              </a:rPr>
              <a:t>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</a:rPr>
              <a:t>Need for Standards for Doctoral Programs: (</a:t>
            </a:r>
            <a:r>
              <a:rPr lang="en-US" sz="2400" i="1" smtClean="0">
                <a:latin typeface="Times New Roman" pitchFamily="18" charset="0"/>
              </a:rPr>
              <a:t>Miller/Spellings &amp;</a:t>
            </a:r>
          </a:p>
          <a:p>
            <a:pPr lvl="2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1800" i="1" smtClean="0">
                <a:latin typeface="Times New Roman" pitchFamily="18" charset="0"/>
              </a:rPr>
              <a:t> 	</a:t>
            </a:r>
            <a:r>
              <a:rPr lang="en-US" sz="2400" i="1" smtClean="0">
                <a:latin typeface="Times New Roman" pitchFamily="18" charset="0"/>
              </a:rPr>
              <a:t>Higher Ed Commission)</a:t>
            </a:r>
            <a:r>
              <a:rPr lang="en-US" sz="2400" smtClean="0">
                <a:latin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</a:rPr>
              <a:t>Growing Consensus: A Need for Professional Practice Doctorates 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400" smtClean="0">
                <a:latin typeface="Times New Roman" pitchFamily="18" charset="0"/>
              </a:rPr>
              <a:t>   	 (</a:t>
            </a:r>
            <a:r>
              <a:rPr lang="en-US" sz="2400" i="1" smtClean="0">
                <a:latin typeface="Times New Roman" pitchFamily="18" charset="0"/>
              </a:rPr>
              <a:t>Psychology, A&amp;S, Pharmacology, Engineering</a:t>
            </a:r>
            <a:r>
              <a:rPr lang="en-US" sz="2400" smtClean="0">
                <a:latin typeface="Times New Roman" pitchFamily="18" charset="0"/>
              </a:rPr>
              <a:t>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</a:rPr>
              <a:t>Funding Issues:  State &amp; Federal Levels 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400" smtClean="0">
                <a:latin typeface="Times New Roman" pitchFamily="18" charset="0"/>
              </a:rPr>
              <a:t>            (</a:t>
            </a:r>
            <a:r>
              <a:rPr lang="en-US" sz="2400" i="1" smtClean="0">
                <a:latin typeface="Times New Roman" pitchFamily="18" charset="0"/>
              </a:rPr>
              <a:t>Declining Public Support/Rising Dependence on Tuition</a:t>
            </a:r>
            <a:r>
              <a:rPr lang="en-US" sz="2400" smtClean="0">
                <a:latin typeface="Times New Roman" pitchFamily="18" charset="0"/>
              </a:rPr>
              <a:t>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</a:rPr>
              <a:t>Campus Expectations: Emphasis on Research and High Quality 	</a:t>
            </a:r>
            <a:r>
              <a:rPr lang="en-US" sz="2400" i="1" smtClean="0">
                <a:latin typeface="Times New Roman" pitchFamily="18" charset="0"/>
              </a:rPr>
              <a:t>(NRC, AERA and NSF/CGS 2020 Project)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</a:rPr>
              <a:t>Need to Attend to Career Path (CGS, 2010)</a:t>
            </a:r>
          </a:p>
          <a:p>
            <a:pPr>
              <a:lnSpc>
                <a:spcPct val="80000"/>
              </a:lnSpc>
            </a:pPr>
            <a:endParaRPr lang="en-US" sz="2400" smtClean="0"/>
          </a:p>
          <a:p>
            <a:pPr>
              <a:lnSpc>
                <a:spcPct val="80000"/>
              </a:lnSpc>
            </a:pPr>
            <a:endParaRPr lang="en-US" sz="1600" smtClean="0"/>
          </a:p>
        </p:txBody>
      </p:sp>
      <p:sp>
        <p:nvSpPr>
          <p:cNvPr id="19458" name="WordArt 4" descr="White marble"/>
          <p:cNvSpPr>
            <a:spLocks noChangeArrowheads="1" noChangeShapeType="1" noTextEdit="1"/>
          </p:cNvSpPr>
          <p:nvPr/>
        </p:nvSpPr>
        <p:spPr bwMode="auto">
          <a:xfrm>
            <a:off x="1524000" y="762000"/>
            <a:ext cx="5791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Palatino"/>
              </a:rPr>
              <a:t>Why Do This Work?</a:t>
            </a:r>
          </a:p>
          <a:p>
            <a:pPr algn="ctr"/>
            <a:endParaRPr lang="en-US" sz="3600" kern="10">
              <a:ln w="9525">
                <a:round/>
                <a:headEnd/>
                <a:tailEnd/>
              </a:ln>
              <a:blipFill dpi="0" rotWithShape="0">
                <a:blip r:embed="rId3"/>
                <a:srcRect/>
                <a:tile tx="0" ty="0" sx="100000" sy="100000" flip="none" algn="tl"/>
              </a:blipFill>
              <a:latin typeface="Palatino"/>
            </a:endParaRPr>
          </a:p>
        </p:txBody>
      </p:sp>
    </p:spTree>
  </p:cSld>
  <p:clrMapOvr>
    <a:masterClrMapping/>
  </p:clrMapOvr>
  <p:transition>
    <p:blind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CADREI Sponsored (</a:t>
            </a:r>
            <a:r>
              <a:rPr lang="en-US" sz="2400" smtClean="0"/>
              <a:t>Carnegie Foundation &amp; Spencer Foundation Supported)</a:t>
            </a:r>
          </a:p>
          <a:p>
            <a:r>
              <a:rPr lang="en-US" smtClean="0"/>
              <a:t>Sought Two Distinct Pathways to the Education Doctorate (</a:t>
            </a:r>
            <a:r>
              <a:rPr lang="en-US" sz="2400" smtClean="0"/>
              <a:t>Research Doctorate and Professional Practice Doctorate)</a:t>
            </a:r>
          </a:p>
          <a:p>
            <a:r>
              <a:rPr lang="en-US" smtClean="0"/>
              <a:t>Twenty Five Participating Institutions</a:t>
            </a:r>
          </a:p>
          <a:p>
            <a:r>
              <a:rPr lang="en-US" smtClean="0"/>
              <a:t>Multiple Stages of Implementation:</a:t>
            </a:r>
          </a:p>
          <a:p>
            <a:pPr lvl="1"/>
            <a:r>
              <a:rPr lang="en-US" smtClean="0"/>
              <a:t>Design Stage</a:t>
            </a:r>
          </a:p>
          <a:p>
            <a:pPr lvl="1"/>
            <a:r>
              <a:rPr lang="en-US" smtClean="0"/>
              <a:t>Implementation Stage</a:t>
            </a:r>
          </a:p>
          <a:p>
            <a:pPr lvl="1"/>
            <a:r>
              <a:rPr lang="en-US" smtClean="0"/>
              <a:t>Experimentation (Redesign Efforts)</a:t>
            </a:r>
          </a:p>
          <a:p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/>
              <a:t> The Carnegie Project on the Education Doctorate (Phase I - </a:t>
            </a:r>
            <a:r>
              <a:rPr lang="en-US" sz="2800" dirty="0" smtClean="0"/>
              <a:t>2007-2010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Different Purposes: Different Clients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merican Typewriter" charset="0"/>
              </a:rPr>
              <a:t>Participating institutions</a:t>
            </a:r>
          </a:p>
        </p:txBody>
      </p:sp>
      <p:sp>
        <p:nvSpPr>
          <p:cNvPr id="23554" name="TextBox 2"/>
          <p:cNvSpPr txBox="1">
            <a:spLocks noChangeArrowheads="1"/>
          </p:cNvSpPr>
          <p:nvPr/>
        </p:nvSpPr>
        <p:spPr bwMode="auto">
          <a:xfrm>
            <a:off x="1676400" y="1524000"/>
            <a:ext cx="35052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Palatino"/>
              </a:rPr>
              <a:t>Arizona State</a:t>
            </a:r>
          </a:p>
          <a:p>
            <a:r>
              <a:rPr lang="en-US" b="1">
                <a:solidFill>
                  <a:srgbClr val="000000"/>
                </a:solidFill>
                <a:latin typeface="Palatino"/>
              </a:rPr>
              <a:t>California State System</a:t>
            </a:r>
          </a:p>
          <a:p>
            <a:r>
              <a:rPr lang="en-US" b="1">
                <a:solidFill>
                  <a:srgbClr val="000000"/>
                </a:solidFill>
                <a:latin typeface="Palatino"/>
              </a:rPr>
              <a:t>Central Florida</a:t>
            </a:r>
          </a:p>
          <a:p>
            <a:r>
              <a:rPr lang="en-US" b="1">
                <a:solidFill>
                  <a:srgbClr val="000000"/>
                </a:solidFill>
                <a:latin typeface="Palatino"/>
              </a:rPr>
              <a:t>Colorado (Denver)</a:t>
            </a:r>
          </a:p>
          <a:p>
            <a:r>
              <a:rPr lang="en-US" b="1">
                <a:solidFill>
                  <a:srgbClr val="000000"/>
                </a:solidFill>
                <a:latin typeface="Palatino"/>
              </a:rPr>
              <a:t>Connecticut</a:t>
            </a:r>
          </a:p>
          <a:p>
            <a:r>
              <a:rPr lang="en-US" b="1">
                <a:solidFill>
                  <a:srgbClr val="000000"/>
                </a:solidFill>
                <a:latin typeface="Palatino"/>
              </a:rPr>
              <a:t>Duquesne (PA)</a:t>
            </a:r>
          </a:p>
          <a:p>
            <a:r>
              <a:rPr lang="en-US" b="1">
                <a:solidFill>
                  <a:srgbClr val="000000"/>
                </a:solidFill>
                <a:latin typeface="Palatino"/>
              </a:rPr>
              <a:t>Florida</a:t>
            </a:r>
          </a:p>
          <a:p>
            <a:r>
              <a:rPr lang="en-US" b="1">
                <a:solidFill>
                  <a:srgbClr val="000000"/>
                </a:solidFill>
                <a:latin typeface="Palatino"/>
              </a:rPr>
              <a:t>Houston</a:t>
            </a:r>
          </a:p>
          <a:p>
            <a:r>
              <a:rPr lang="en-US" b="1">
                <a:solidFill>
                  <a:srgbClr val="000000"/>
                </a:solidFill>
                <a:latin typeface="Palatino"/>
              </a:rPr>
              <a:t>Illinois (Chicago)</a:t>
            </a:r>
          </a:p>
          <a:p>
            <a:r>
              <a:rPr lang="en-US" b="1">
                <a:solidFill>
                  <a:srgbClr val="000000"/>
                </a:solidFill>
                <a:latin typeface="Palatino"/>
              </a:rPr>
              <a:t>Kansas</a:t>
            </a:r>
          </a:p>
          <a:p>
            <a:r>
              <a:rPr lang="en-US" b="1">
                <a:solidFill>
                  <a:srgbClr val="000000"/>
                </a:solidFill>
                <a:latin typeface="Palatino"/>
              </a:rPr>
              <a:t>Kentucky (Lexington)</a:t>
            </a:r>
          </a:p>
          <a:p>
            <a:r>
              <a:rPr lang="en-US" b="1">
                <a:solidFill>
                  <a:srgbClr val="000000"/>
                </a:solidFill>
                <a:latin typeface="Palatino"/>
              </a:rPr>
              <a:t>Louisville</a:t>
            </a:r>
          </a:p>
          <a:p>
            <a:r>
              <a:rPr lang="en-US" b="1">
                <a:solidFill>
                  <a:srgbClr val="000000"/>
                </a:solidFill>
                <a:latin typeface="Palatino"/>
              </a:rPr>
              <a:t>Lynn (FL)</a:t>
            </a:r>
          </a:p>
          <a:p>
            <a:r>
              <a:rPr lang="en-US" b="1">
                <a:solidFill>
                  <a:srgbClr val="000000"/>
                </a:solidFill>
                <a:latin typeface="Palatino"/>
              </a:rPr>
              <a:t>Maryland</a:t>
            </a:r>
          </a:p>
        </p:txBody>
      </p:sp>
      <p:sp>
        <p:nvSpPr>
          <p:cNvPr id="23555" name="TextBox 3"/>
          <p:cNvSpPr txBox="1">
            <a:spLocks noChangeArrowheads="1"/>
          </p:cNvSpPr>
          <p:nvPr/>
        </p:nvSpPr>
        <p:spPr bwMode="auto">
          <a:xfrm>
            <a:off x="5181600" y="1600200"/>
            <a:ext cx="3302000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Palatino"/>
              </a:rPr>
              <a:t>Missouri (Columbia)</a:t>
            </a:r>
          </a:p>
          <a:p>
            <a:r>
              <a:rPr lang="en-US" b="1">
                <a:solidFill>
                  <a:srgbClr val="000000"/>
                </a:solidFill>
                <a:latin typeface="Palatino"/>
              </a:rPr>
              <a:t>Nebraska (Lincoln)</a:t>
            </a:r>
          </a:p>
          <a:p>
            <a:r>
              <a:rPr lang="en-US" b="1">
                <a:solidFill>
                  <a:srgbClr val="000000"/>
                </a:solidFill>
                <a:latin typeface="Palatino"/>
              </a:rPr>
              <a:t>Northern Illinois</a:t>
            </a:r>
          </a:p>
          <a:p>
            <a:r>
              <a:rPr lang="en-US" b="1">
                <a:solidFill>
                  <a:srgbClr val="000000"/>
                </a:solidFill>
                <a:latin typeface="Palatino"/>
              </a:rPr>
              <a:t>Oklahoma</a:t>
            </a:r>
          </a:p>
          <a:p>
            <a:r>
              <a:rPr lang="en-US" b="1">
                <a:solidFill>
                  <a:srgbClr val="000000"/>
                </a:solidFill>
                <a:latin typeface="Palatino"/>
              </a:rPr>
              <a:t>Pennsylvania State</a:t>
            </a:r>
          </a:p>
          <a:p>
            <a:r>
              <a:rPr lang="en-US" b="1">
                <a:solidFill>
                  <a:srgbClr val="000000"/>
                </a:solidFill>
                <a:latin typeface="Palatino"/>
              </a:rPr>
              <a:t>Rutgers (NJ)</a:t>
            </a:r>
          </a:p>
          <a:p>
            <a:r>
              <a:rPr lang="en-US" b="1">
                <a:solidFill>
                  <a:srgbClr val="000000"/>
                </a:solidFill>
                <a:latin typeface="Palatino"/>
              </a:rPr>
              <a:t>Southern California</a:t>
            </a:r>
          </a:p>
          <a:p>
            <a:r>
              <a:rPr lang="en-US" b="1">
                <a:solidFill>
                  <a:srgbClr val="000000"/>
                </a:solidFill>
                <a:latin typeface="Palatino"/>
              </a:rPr>
              <a:t>Vanderbilt</a:t>
            </a:r>
          </a:p>
          <a:p>
            <a:r>
              <a:rPr lang="en-US" b="1">
                <a:solidFill>
                  <a:srgbClr val="000000"/>
                </a:solidFill>
                <a:latin typeface="Palatino"/>
              </a:rPr>
              <a:t>Vermont</a:t>
            </a:r>
          </a:p>
          <a:p>
            <a:r>
              <a:rPr lang="en-US" b="1">
                <a:solidFill>
                  <a:srgbClr val="000000"/>
                </a:solidFill>
                <a:latin typeface="Palatino"/>
              </a:rPr>
              <a:t>Virginia Commonwealth</a:t>
            </a:r>
          </a:p>
          <a:p>
            <a:r>
              <a:rPr lang="en-US" b="1">
                <a:solidFill>
                  <a:srgbClr val="000000"/>
                </a:solidFill>
                <a:latin typeface="Palatino"/>
              </a:rPr>
              <a:t>Virginia Tech</a:t>
            </a:r>
          </a:p>
          <a:p>
            <a:r>
              <a:rPr lang="en-US" b="1">
                <a:solidFill>
                  <a:srgbClr val="000000"/>
                </a:solidFill>
                <a:latin typeface="Palatino"/>
              </a:rPr>
              <a:t>Washington State</a:t>
            </a:r>
          </a:p>
          <a:p>
            <a:r>
              <a:rPr lang="en-US" b="1">
                <a:solidFill>
                  <a:srgbClr val="000000"/>
                </a:solidFill>
                <a:latin typeface="Palatino"/>
              </a:rPr>
              <a:t>William &amp; 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Kept 22 institutions at the table</a:t>
            </a:r>
          </a:p>
          <a:p>
            <a:r>
              <a:rPr lang="en-US" smtClean="0"/>
              <a:t>Fostered a common language (labs of practice, signature pedagogy, scholarship of practice)</a:t>
            </a:r>
          </a:p>
          <a:p>
            <a:r>
              <a:rPr lang="en-US" smtClean="0"/>
              <a:t>Embraced 6 principles for program development</a:t>
            </a:r>
          </a:p>
          <a:p>
            <a:r>
              <a:rPr lang="en-US" smtClean="0"/>
              <a:t>Designed rubrics for assessment</a:t>
            </a:r>
          </a:p>
          <a:p>
            <a:r>
              <a:rPr lang="en-US" smtClean="0"/>
              <a:t>Sponsored an emerging literature on the PPD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Phase I Accomplishments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121</TotalTime>
  <Words>712</Words>
  <Application>Microsoft Office PowerPoint</Application>
  <PresentationFormat>On-screen Show (4:3)</PresentationFormat>
  <Paragraphs>136</Paragraphs>
  <Slides>18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18</vt:i4>
      </vt:variant>
    </vt:vector>
  </HeadingPairs>
  <TitlesOfParts>
    <vt:vector size="37" baseType="lpstr">
      <vt:lpstr>Lucida Sans Unicode</vt:lpstr>
      <vt:lpstr>Arial</vt:lpstr>
      <vt:lpstr>Wingdings 3</vt:lpstr>
      <vt:lpstr>Verdana</vt:lpstr>
      <vt:lpstr>Wingdings 2</vt:lpstr>
      <vt:lpstr>Calibri</vt:lpstr>
      <vt:lpstr>Palatino</vt:lpstr>
      <vt:lpstr>Times New Roman</vt:lpstr>
      <vt:lpstr>Wingdings</vt:lpstr>
      <vt:lpstr>Candara</vt:lpstr>
      <vt:lpstr>ＭＳ Ｐゴシック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CONTEXTUALING THE PPD</dc:title>
  <dc:creator>carol</dc:creator>
  <cp:lastModifiedBy>USF ITS</cp:lastModifiedBy>
  <cp:revision>12</cp:revision>
  <dcterms:created xsi:type="dcterms:W3CDTF">2010-05-04T03:22:36Z</dcterms:created>
  <dcterms:modified xsi:type="dcterms:W3CDTF">2010-10-15T17:35:06Z</dcterms:modified>
</cp:coreProperties>
</file>